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276" r:id="rId3"/>
    <p:sldId id="257" r:id="rId4"/>
    <p:sldId id="263" r:id="rId5"/>
    <p:sldId id="266" r:id="rId6"/>
    <p:sldId id="264" r:id="rId7"/>
    <p:sldId id="258" r:id="rId8"/>
    <p:sldId id="265" r:id="rId9"/>
    <p:sldId id="277" r:id="rId10"/>
    <p:sldId id="269" r:id="rId11"/>
    <p:sldId id="270" r:id="rId12"/>
    <p:sldId id="271" r:id="rId13"/>
    <p:sldId id="261" r:id="rId14"/>
    <p:sldId id="267" r:id="rId15"/>
    <p:sldId id="274" r:id="rId16"/>
    <p:sldId id="273" r:id="rId17"/>
    <p:sldId id="278" r:id="rId18"/>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4660"/>
  </p:normalViewPr>
  <p:slideViewPr>
    <p:cSldViewPr snapToGrid="0">
      <p:cViewPr>
        <p:scale>
          <a:sx n="81" d="100"/>
          <a:sy n="81" d="100"/>
        </p:scale>
        <p:origin x="-15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A0E9188A-5A04-4230-AC5A-203C5CC902C8}" type="datetimeFigureOut">
              <a:rPr lang="de-DE" smtClean="0"/>
              <a:t>11.10.2019</a:t>
            </a:fld>
            <a:endParaRPr lang="de-DE"/>
          </a:p>
        </p:txBody>
      </p:sp>
      <p:sp>
        <p:nvSpPr>
          <p:cNvPr id="4" name="Fußzeilenplatzhalt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D9CDB12-D799-47E4-89AA-59826327B672}" type="slidenum">
              <a:rPr lang="de-DE" smtClean="0"/>
              <a:t>‹Nr.›</a:t>
            </a:fld>
            <a:endParaRPr lang="de-DE"/>
          </a:p>
        </p:txBody>
      </p:sp>
    </p:spTree>
    <p:extLst>
      <p:ext uri="{BB962C8B-B14F-4D97-AF65-F5344CB8AC3E}">
        <p14:creationId xmlns:p14="http://schemas.microsoft.com/office/powerpoint/2010/main" val="2286336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C90ED3D1-3737-4955-B487-B5170D04A199}" type="datetimeFigureOut">
              <a:rPr lang="de-DE" smtClean="0"/>
              <a:t>11.10.2019</a:t>
            </a:fld>
            <a:endParaRPr lang="de-DE"/>
          </a:p>
        </p:txBody>
      </p:sp>
      <p:sp>
        <p:nvSpPr>
          <p:cNvPr id="4" name="Folienbildplatzhalt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EE9AD399-96BD-406A-B934-1C5E9A5A0F3B}" type="slidenum">
              <a:rPr lang="de-DE" smtClean="0"/>
              <a:t>‹Nr.›</a:t>
            </a:fld>
            <a:endParaRPr lang="de-DE"/>
          </a:p>
        </p:txBody>
      </p:sp>
    </p:spTree>
    <p:extLst>
      <p:ext uri="{BB962C8B-B14F-4D97-AF65-F5344CB8AC3E}">
        <p14:creationId xmlns:p14="http://schemas.microsoft.com/office/powerpoint/2010/main" val="270012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r>
              <a:rPr lang="de-DE" smtClean="0"/>
              <a:t>AGpR, Viersen, 10. Oktober 2019</a:t>
            </a:r>
            <a:endParaRPr lang="de-DE"/>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de-DE" smtClean="0"/>
              <a:t>Löwenstein: Von der Psyche zur Gemeinschaft.</a:t>
            </a:r>
            <a:endParaRPr lang="de-DE"/>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34E5D34-F008-4D03-B214-D420D45A42EB}" type="slidenum">
              <a:rPr lang="de-DE" smtClean="0"/>
              <a:t>‹Nr.›</a:t>
            </a:fld>
            <a:endParaRPr lang="de-DE"/>
          </a:p>
        </p:txBody>
      </p:sp>
    </p:spTree>
    <p:extLst>
      <p:ext uri="{BB962C8B-B14F-4D97-AF65-F5344CB8AC3E}">
        <p14:creationId xmlns:p14="http://schemas.microsoft.com/office/powerpoint/2010/main" val="12562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AGpR, Viersen, 10. Oktober 2019</a:t>
            </a:r>
            <a:endParaRPr lang="de-DE"/>
          </a:p>
        </p:txBody>
      </p:sp>
      <p:sp>
        <p:nvSpPr>
          <p:cNvPr id="5" name="Footer Placeholder 4"/>
          <p:cNvSpPr>
            <a:spLocks noGrp="1"/>
          </p:cNvSpPr>
          <p:nvPr>
            <p:ph type="ftr" sz="quarter" idx="11"/>
          </p:nvPr>
        </p:nvSpPr>
        <p:spPr/>
        <p:txBody>
          <a:bodyPr/>
          <a:lstStyle/>
          <a:p>
            <a:r>
              <a:rPr lang="de-DE" smtClean="0"/>
              <a:t>Löwenstein: Von der Psyche zur Gemeinschaft.</a:t>
            </a:r>
            <a:endParaRPr lang="de-DE"/>
          </a:p>
        </p:txBody>
      </p:sp>
      <p:sp>
        <p:nvSpPr>
          <p:cNvPr id="6" name="Slide Number Placeholder 5"/>
          <p:cNvSpPr>
            <a:spLocks noGrp="1"/>
          </p:cNvSpPr>
          <p:nvPr>
            <p:ph type="sldNum" sz="quarter" idx="12"/>
          </p:nvPr>
        </p:nvSpPr>
        <p:spPr/>
        <p:txBody>
          <a:bodyPr/>
          <a:lstStyle/>
          <a:p>
            <a:fld id="{134E5D34-F008-4D03-B214-D420D45A42EB}" type="slidenum">
              <a:rPr lang="de-DE" smtClean="0"/>
              <a:t>‹Nr.›</a:t>
            </a:fld>
            <a:endParaRPr lang="de-DE"/>
          </a:p>
        </p:txBody>
      </p:sp>
    </p:spTree>
    <p:extLst>
      <p:ext uri="{BB962C8B-B14F-4D97-AF65-F5344CB8AC3E}">
        <p14:creationId xmlns:p14="http://schemas.microsoft.com/office/powerpoint/2010/main" val="174529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r>
              <a:rPr lang="de-DE" smtClean="0"/>
              <a:t>AGpR, Viersen, 10. Oktober 2019</a:t>
            </a:r>
            <a:endParaRPr lang="de-DE"/>
          </a:p>
        </p:txBody>
      </p:sp>
      <p:sp>
        <p:nvSpPr>
          <p:cNvPr id="5" name="Footer Placeholder 4"/>
          <p:cNvSpPr>
            <a:spLocks noGrp="1"/>
          </p:cNvSpPr>
          <p:nvPr>
            <p:ph type="ftr" sz="quarter" idx="11"/>
          </p:nvPr>
        </p:nvSpPr>
        <p:spPr>
          <a:xfrm>
            <a:off x="774923" y="5951811"/>
            <a:ext cx="7896279" cy="365125"/>
          </a:xfrm>
        </p:spPr>
        <p:txBody>
          <a:bodyPr/>
          <a:lstStyle/>
          <a:p>
            <a:r>
              <a:rPr lang="de-DE" smtClean="0"/>
              <a:t>Löwenstein: Von der Psyche zur Gemeinschaft.</a:t>
            </a:r>
            <a:endParaRPr lang="de-DE"/>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34E5D34-F008-4D03-B214-D420D45A42EB}" type="slidenum">
              <a:rPr lang="de-DE" smtClean="0"/>
              <a:t>‹Nr.›</a:t>
            </a:fld>
            <a:endParaRPr lang="de-DE"/>
          </a:p>
        </p:txBody>
      </p:sp>
    </p:spTree>
    <p:extLst>
      <p:ext uri="{BB962C8B-B14F-4D97-AF65-F5344CB8AC3E}">
        <p14:creationId xmlns:p14="http://schemas.microsoft.com/office/powerpoint/2010/main" val="231017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AGpR, Viersen, 10. Oktober 2019</a:t>
            </a:r>
            <a:endParaRPr lang="de-DE"/>
          </a:p>
        </p:txBody>
      </p:sp>
      <p:sp>
        <p:nvSpPr>
          <p:cNvPr id="5" name="Footer Placeholder 4"/>
          <p:cNvSpPr>
            <a:spLocks noGrp="1"/>
          </p:cNvSpPr>
          <p:nvPr>
            <p:ph type="ftr" sz="quarter" idx="11"/>
          </p:nvPr>
        </p:nvSpPr>
        <p:spPr/>
        <p:txBody>
          <a:bodyPr/>
          <a:lstStyle/>
          <a:p>
            <a:r>
              <a:rPr lang="de-DE" smtClean="0"/>
              <a:t>Löwenstein: Von der Psyche zur Gemeinschaft.</a:t>
            </a:r>
            <a:endParaRPr lang="de-DE"/>
          </a:p>
        </p:txBody>
      </p:sp>
      <p:sp>
        <p:nvSpPr>
          <p:cNvPr id="6" name="Slide Number Placeholder 5"/>
          <p:cNvSpPr>
            <a:spLocks noGrp="1"/>
          </p:cNvSpPr>
          <p:nvPr>
            <p:ph type="sldNum" sz="quarter" idx="12"/>
          </p:nvPr>
        </p:nvSpPr>
        <p:spPr>
          <a:xfrm>
            <a:off x="10558300" y="5956137"/>
            <a:ext cx="1052508" cy="365125"/>
          </a:xfrm>
        </p:spPr>
        <p:txBody>
          <a:bodyPr/>
          <a:lstStyle/>
          <a:p>
            <a:fld id="{134E5D34-F008-4D03-B214-D420D45A42EB}" type="slidenum">
              <a:rPr lang="de-DE" smtClean="0"/>
              <a:t>‹Nr.›</a:t>
            </a:fld>
            <a:endParaRPr lang="de-DE"/>
          </a:p>
        </p:txBody>
      </p:sp>
    </p:spTree>
    <p:extLst>
      <p:ext uri="{BB962C8B-B14F-4D97-AF65-F5344CB8AC3E}">
        <p14:creationId xmlns:p14="http://schemas.microsoft.com/office/powerpoint/2010/main" val="325624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de-DE" smtClean="0"/>
              <a:t>AGpR, Viersen, 10. Oktober 2019</a:t>
            </a:r>
            <a:endParaRPr lang="de-D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de-DE" smtClean="0"/>
              <a:t>Löwenstein: Von der Psyche zur Gemeinschaft.</a:t>
            </a:r>
            <a:endParaRPr lang="de-D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34E5D34-F008-4D03-B214-D420D45A42EB}" type="slidenum">
              <a:rPr lang="de-DE" smtClean="0"/>
              <a:t>‹Nr.›</a:t>
            </a:fld>
            <a:endParaRPr lang="de-DE"/>
          </a:p>
        </p:txBody>
      </p:sp>
    </p:spTree>
    <p:extLst>
      <p:ext uri="{BB962C8B-B14F-4D97-AF65-F5344CB8AC3E}">
        <p14:creationId xmlns:p14="http://schemas.microsoft.com/office/powerpoint/2010/main" val="374494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r>
              <a:rPr lang="de-DE" smtClean="0"/>
              <a:t>AGpR, Viersen, 10. Oktober 2019</a:t>
            </a:r>
            <a:endParaRPr lang="de-DE"/>
          </a:p>
        </p:txBody>
      </p:sp>
      <p:sp>
        <p:nvSpPr>
          <p:cNvPr id="6" name="Footer Placeholder 5"/>
          <p:cNvSpPr>
            <a:spLocks noGrp="1"/>
          </p:cNvSpPr>
          <p:nvPr>
            <p:ph type="ftr" sz="quarter" idx="11"/>
          </p:nvPr>
        </p:nvSpPr>
        <p:spPr/>
        <p:txBody>
          <a:bodyPr/>
          <a:lstStyle/>
          <a:p>
            <a:r>
              <a:rPr lang="de-DE" smtClean="0"/>
              <a:t>Löwenstein: Von der Psyche zur Gemeinschaft.</a:t>
            </a:r>
            <a:endParaRPr lang="de-DE"/>
          </a:p>
        </p:txBody>
      </p:sp>
      <p:sp>
        <p:nvSpPr>
          <p:cNvPr id="7" name="Slide Number Placeholder 6"/>
          <p:cNvSpPr>
            <a:spLocks noGrp="1"/>
          </p:cNvSpPr>
          <p:nvPr>
            <p:ph type="sldNum" sz="quarter" idx="12"/>
          </p:nvPr>
        </p:nvSpPr>
        <p:spPr/>
        <p:txBody>
          <a:bodyPr/>
          <a:lstStyle/>
          <a:p>
            <a:fld id="{134E5D34-F008-4D03-B214-D420D45A42EB}" type="slidenum">
              <a:rPr lang="de-DE" smtClean="0"/>
              <a:t>‹Nr.›</a:t>
            </a:fld>
            <a:endParaRPr lang="de-DE"/>
          </a:p>
        </p:txBody>
      </p:sp>
    </p:spTree>
    <p:extLst>
      <p:ext uri="{BB962C8B-B14F-4D97-AF65-F5344CB8AC3E}">
        <p14:creationId xmlns:p14="http://schemas.microsoft.com/office/powerpoint/2010/main" val="231878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r>
              <a:rPr lang="de-DE" smtClean="0"/>
              <a:t>AGpR, Viersen, 10. Oktober 2019</a:t>
            </a:r>
            <a:endParaRPr lang="de-DE"/>
          </a:p>
        </p:txBody>
      </p:sp>
      <p:sp>
        <p:nvSpPr>
          <p:cNvPr id="8" name="Footer Placeholder 7"/>
          <p:cNvSpPr>
            <a:spLocks noGrp="1"/>
          </p:cNvSpPr>
          <p:nvPr>
            <p:ph type="ftr" sz="quarter" idx="11"/>
          </p:nvPr>
        </p:nvSpPr>
        <p:spPr/>
        <p:txBody>
          <a:bodyPr/>
          <a:lstStyle/>
          <a:p>
            <a:r>
              <a:rPr lang="de-DE" smtClean="0"/>
              <a:t>Löwenstein: Von der Psyche zur Gemeinschaft.</a:t>
            </a:r>
            <a:endParaRPr lang="de-DE"/>
          </a:p>
        </p:txBody>
      </p:sp>
      <p:sp>
        <p:nvSpPr>
          <p:cNvPr id="9" name="Slide Number Placeholder 8"/>
          <p:cNvSpPr>
            <a:spLocks noGrp="1"/>
          </p:cNvSpPr>
          <p:nvPr>
            <p:ph type="sldNum" sz="quarter" idx="12"/>
          </p:nvPr>
        </p:nvSpPr>
        <p:spPr/>
        <p:txBody>
          <a:bodyPr/>
          <a:lstStyle/>
          <a:p>
            <a:fld id="{134E5D34-F008-4D03-B214-D420D45A42EB}" type="slidenum">
              <a:rPr lang="de-DE" smtClean="0"/>
              <a:t>‹Nr.›</a:t>
            </a:fld>
            <a:endParaRPr lang="de-DE"/>
          </a:p>
        </p:txBody>
      </p:sp>
    </p:spTree>
    <p:extLst>
      <p:ext uri="{BB962C8B-B14F-4D97-AF65-F5344CB8AC3E}">
        <p14:creationId xmlns:p14="http://schemas.microsoft.com/office/powerpoint/2010/main" val="118560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r>
              <a:rPr lang="de-DE" smtClean="0"/>
              <a:t>AGpR, Viersen, 10. Oktober 2019</a:t>
            </a:r>
            <a:endParaRPr lang="de-DE"/>
          </a:p>
        </p:txBody>
      </p:sp>
      <p:sp>
        <p:nvSpPr>
          <p:cNvPr id="4" name="Footer Placeholder 3"/>
          <p:cNvSpPr>
            <a:spLocks noGrp="1"/>
          </p:cNvSpPr>
          <p:nvPr>
            <p:ph type="ftr" sz="quarter" idx="11"/>
          </p:nvPr>
        </p:nvSpPr>
        <p:spPr/>
        <p:txBody>
          <a:bodyPr/>
          <a:lstStyle/>
          <a:p>
            <a:r>
              <a:rPr lang="de-DE" smtClean="0"/>
              <a:t>Löwenstein: Von der Psyche zur Gemeinschaft.</a:t>
            </a:r>
            <a:endParaRPr lang="de-DE"/>
          </a:p>
        </p:txBody>
      </p:sp>
      <p:sp>
        <p:nvSpPr>
          <p:cNvPr id="5" name="Slide Number Placeholder 4"/>
          <p:cNvSpPr>
            <a:spLocks noGrp="1"/>
          </p:cNvSpPr>
          <p:nvPr>
            <p:ph type="sldNum" sz="quarter" idx="12"/>
          </p:nvPr>
        </p:nvSpPr>
        <p:spPr/>
        <p:txBody>
          <a:bodyPr/>
          <a:lstStyle/>
          <a:p>
            <a:fld id="{134E5D34-F008-4D03-B214-D420D45A42EB}" type="slidenum">
              <a:rPr lang="de-DE" smtClean="0"/>
              <a:t>‹Nr.›</a:t>
            </a:fld>
            <a:endParaRPr lang="de-DE"/>
          </a:p>
        </p:txBody>
      </p:sp>
    </p:spTree>
    <p:extLst>
      <p:ext uri="{BB962C8B-B14F-4D97-AF65-F5344CB8AC3E}">
        <p14:creationId xmlns:p14="http://schemas.microsoft.com/office/powerpoint/2010/main" val="154662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AGpR, Viersen, 10. Oktober 2019</a:t>
            </a:r>
            <a:endParaRPr lang="de-DE"/>
          </a:p>
        </p:txBody>
      </p:sp>
      <p:sp>
        <p:nvSpPr>
          <p:cNvPr id="3" name="Footer Placeholder 2"/>
          <p:cNvSpPr>
            <a:spLocks noGrp="1"/>
          </p:cNvSpPr>
          <p:nvPr>
            <p:ph type="ftr" sz="quarter" idx="11"/>
          </p:nvPr>
        </p:nvSpPr>
        <p:spPr/>
        <p:txBody>
          <a:bodyPr/>
          <a:lstStyle/>
          <a:p>
            <a:r>
              <a:rPr lang="de-DE" smtClean="0"/>
              <a:t>Löwenstein: Von der Psyche zur Gemeinschaft.</a:t>
            </a:r>
            <a:endParaRPr lang="de-DE"/>
          </a:p>
        </p:txBody>
      </p:sp>
      <p:sp>
        <p:nvSpPr>
          <p:cNvPr id="4" name="Slide Number Placeholder 3"/>
          <p:cNvSpPr>
            <a:spLocks noGrp="1"/>
          </p:cNvSpPr>
          <p:nvPr>
            <p:ph type="sldNum" sz="quarter" idx="12"/>
          </p:nvPr>
        </p:nvSpPr>
        <p:spPr/>
        <p:txBody>
          <a:bodyPr/>
          <a:lstStyle/>
          <a:p>
            <a:fld id="{134E5D34-F008-4D03-B214-D420D45A42EB}" type="slidenum">
              <a:rPr lang="de-DE" smtClean="0"/>
              <a:t>‹Nr.›</a:t>
            </a:fld>
            <a:endParaRPr lang="de-DE"/>
          </a:p>
        </p:txBody>
      </p:sp>
    </p:spTree>
    <p:extLst>
      <p:ext uri="{BB962C8B-B14F-4D97-AF65-F5344CB8AC3E}">
        <p14:creationId xmlns:p14="http://schemas.microsoft.com/office/powerpoint/2010/main" val="200722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r>
              <a:rPr lang="de-DE" smtClean="0"/>
              <a:t>AGpR, Viersen, 10. Oktober 2019</a:t>
            </a:r>
            <a:endParaRPr lang="de-D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de-DE" smtClean="0"/>
              <a:t>Löwenstein: Von der Psyche zur Gemeinschaft.</a:t>
            </a:r>
            <a:endParaRPr lang="de-D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34E5D34-F008-4D03-B214-D420D45A42EB}" type="slidenum">
              <a:rPr lang="de-DE" smtClean="0"/>
              <a:t>‹Nr.›</a:t>
            </a:fld>
            <a:endParaRPr lang="de-DE"/>
          </a:p>
        </p:txBody>
      </p:sp>
    </p:spTree>
    <p:extLst>
      <p:ext uri="{BB962C8B-B14F-4D97-AF65-F5344CB8AC3E}">
        <p14:creationId xmlns:p14="http://schemas.microsoft.com/office/powerpoint/2010/main" val="67377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r>
              <a:rPr lang="de-DE" smtClean="0"/>
              <a:t>AGpR, Viersen, 10. Oktober 2019</a:t>
            </a:r>
            <a:endParaRPr lang="de-DE"/>
          </a:p>
        </p:txBody>
      </p:sp>
      <p:sp>
        <p:nvSpPr>
          <p:cNvPr id="6" name="Footer Placeholder 5"/>
          <p:cNvSpPr>
            <a:spLocks noGrp="1"/>
          </p:cNvSpPr>
          <p:nvPr>
            <p:ph type="ftr" sz="quarter" idx="11"/>
          </p:nvPr>
        </p:nvSpPr>
        <p:spPr/>
        <p:txBody>
          <a:bodyPr/>
          <a:lstStyle/>
          <a:p>
            <a:r>
              <a:rPr lang="de-DE" smtClean="0"/>
              <a:t>Löwenstein: Von der Psyche zur Gemeinschaft.</a:t>
            </a:r>
            <a:endParaRPr lang="de-DE"/>
          </a:p>
        </p:txBody>
      </p:sp>
      <p:sp>
        <p:nvSpPr>
          <p:cNvPr id="7" name="Slide Number Placeholder 6"/>
          <p:cNvSpPr>
            <a:spLocks noGrp="1"/>
          </p:cNvSpPr>
          <p:nvPr>
            <p:ph type="sldNum" sz="quarter" idx="12"/>
          </p:nvPr>
        </p:nvSpPr>
        <p:spPr/>
        <p:txBody>
          <a:bodyPr/>
          <a:lstStyle/>
          <a:p>
            <a:fld id="{134E5D34-F008-4D03-B214-D420D45A42EB}" type="slidenum">
              <a:rPr lang="de-DE" smtClean="0"/>
              <a:t>‹Nr.›</a:t>
            </a:fld>
            <a:endParaRPr lang="de-DE"/>
          </a:p>
        </p:txBody>
      </p:sp>
    </p:spTree>
    <p:extLst>
      <p:ext uri="{BB962C8B-B14F-4D97-AF65-F5344CB8AC3E}">
        <p14:creationId xmlns:p14="http://schemas.microsoft.com/office/powerpoint/2010/main" val="307455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r>
              <a:rPr lang="de-DE" smtClean="0"/>
              <a:t>AGpR, Viersen, 10. Oktober 2019</a:t>
            </a:r>
            <a:endParaRPr lang="de-DE"/>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de-DE" smtClean="0"/>
              <a:t>Löwenstein: Von der Psyche zur Gemeinschaft.</a:t>
            </a:r>
            <a:endParaRPr lang="de-DE"/>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34E5D34-F008-4D03-B214-D420D45A42EB}" type="slidenum">
              <a:rPr lang="de-DE" smtClean="0"/>
              <a:t>‹Nr.›</a:t>
            </a:fld>
            <a:endParaRPr lang="de-DE"/>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9101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„Von der Psyche zur Gemeinschaft. </a:t>
            </a:r>
            <a:br>
              <a:rPr lang="de-DE" dirty="0" smtClean="0"/>
            </a:br>
            <a:r>
              <a:rPr lang="de-DE" dirty="0" smtClean="0"/>
              <a:t>Was eine </a:t>
            </a:r>
            <a:r>
              <a:rPr lang="de-DE" i="1" dirty="0" smtClean="0"/>
              <a:t>soziale</a:t>
            </a:r>
            <a:r>
              <a:rPr lang="de-DE" dirty="0" smtClean="0"/>
              <a:t> Psychiatrie anders macht </a:t>
            </a:r>
            <a:br>
              <a:rPr lang="de-DE" dirty="0" smtClean="0"/>
            </a:br>
            <a:r>
              <a:rPr lang="de-DE" dirty="0" smtClean="0"/>
              <a:t>… oder machen könnte.“</a:t>
            </a:r>
            <a:endParaRPr lang="de-DE" dirty="0"/>
          </a:p>
        </p:txBody>
      </p:sp>
      <p:sp>
        <p:nvSpPr>
          <p:cNvPr id="3" name="Untertitel 2"/>
          <p:cNvSpPr>
            <a:spLocks noGrp="1"/>
          </p:cNvSpPr>
          <p:nvPr>
            <p:ph type="subTitle" idx="1"/>
          </p:nvPr>
        </p:nvSpPr>
        <p:spPr/>
        <p:txBody>
          <a:bodyPr/>
          <a:lstStyle/>
          <a:p>
            <a:r>
              <a:rPr lang="de-DE" dirty="0" smtClean="0"/>
              <a:t>Prof. Dr. Heiko Löwenstein, </a:t>
            </a:r>
            <a:r>
              <a:rPr lang="de-DE" dirty="0"/>
              <a:t>Katholische Hochschule NRW</a:t>
            </a:r>
            <a:r>
              <a:rPr lang="de-DE" dirty="0" smtClean="0"/>
              <a:t>. Abt</a:t>
            </a:r>
            <a:r>
              <a:rPr lang="de-DE" dirty="0"/>
              <a:t>. Köln</a:t>
            </a:r>
          </a:p>
        </p:txBody>
      </p:sp>
    </p:spTree>
    <p:extLst>
      <p:ext uri="{BB962C8B-B14F-4D97-AF65-F5344CB8AC3E}">
        <p14:creationId xmlns:p14="http://schemas.microsoft.com/office/powerpoint/2010/main" val="3970225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864" y="2012441"/>
            <a:ext cx="3193443" cy="2663697"/>
          </a:xfrm>
          <a:prstGeom prst="rect">
            <a:avLst/>
          </a:prstGeom>
        </p:spPr>
      </p:pic>
      <p:sp>
        <p:nvSpPr>
          <p:cNvPr id="14" name="Pfeil nach rechts 13"/>
          <p:cNvSpPr/>
          <p:nvPr/>
        </p:nvSpPr>
        <p:spPr>
          <a:xfrm>
            <a:off x="5556913" y="2640986"/>
            <a:ext cx="970465" cy="1725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fontScale="90000"/>
          </a:bodyPr>
          <a:lstStyle/>
          <a:p>
            <a:r>
              <a:rPr lang="de-DE" dirty="0" smtClean="0"/>
              <a:t>Gemeindepsychiatrische </a:t>
            </a:r>
            <a:r>
              <a:rPr lang="de-DE" dirty="0" err="1" smtClean="0"/>
              <a:t>forschung</a:t>
            </a:r>
            <a:r>
              <a:rPr lang="de-DE" dirty="0"/>
              <a:t> </a:t>
            </a:r>
            <a:r>
              <a:rPr lang="de-DE" dirty="0" smtClean="0"/>
              <a:t>zu Teilhabe und sozialer Unterstützung: ein Beispiel (Hoffmann 2014; Löwenstein 2017)</a:t>
            </a:r>
            <a:endParaRPr lang="de-DE" dirty="0"/>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984" y="2012442"/>
            <a:ext cx="3193443" cy="2663697"/>
          </a:xfrm>
          <a:prstGeom prst="rect">
            <a:avLst/>
          </a:prstGeom>
        </p:spPr>
      </p:pic>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984" y="2012441"/>
            <a:ext cx="3193443" cy="2663697"/>
          </a:xfrm>
          <a:prstGeom prst="rect">
            <a:avLst/>
          </a:prstGeom>
        </p:spPr>
      </p:pic>
      <p:sp>
        <p:nvSpPr>
          <p:cNvPr id="3" name="Rechteck 2"/>
          <p:cNvSpPr/>
          <p:nvPr/>
        </p:nvSpPr>
        <p:spPr>
          <a:xfrm>
            <a:off x="584355" y="4807657"/>
            <a:ext cx="11026453" cy="1200329"/>
          </a:xfrm>
          <a:prstGeom prst="rect">
            <a:avLst/>
          </a:prstGeom>
        </p:spPr>
        <p:txBody>
          <a:bodyPr wrap="square">
            <a:spAutoFit/>
          </a:bodyPr>
          <a:lstStyle/>
          <a:p>
            <a:r>
              <a:rPr lang="de-DE" dirty="0" smtClean="0"/>
              <a:t>Löwenstein (2017:839) argumentiert, dass „</a:t>
            </a:r>
            <a:r>
              <a:rPr lang="de-DE" dirty="0" smtClean="0">
                <a:solidFill>
                  <a:schemeClr val="accent2"/>
                </a:solidFill>
              </a:rPr>
              <a:t>als </a:t>
            </a:r>
            <a:r>
              <a:rPr lang="de-DE" dirty="0" err="1" smtClean="0">
                <a:solidFill>
                  <a:schemeClr val="accent2"/>
                </a:solidFill>
              </a:rPr>
              <a:t>borderlinespezifisch</a:t>
            </a:r>
            <a:r>
              <a:rPr lang="de-DE" dirty="0" smtClean="0">
                <a:solidFill>
                  <a:schemeClr val="accent2"/>
                </a:solidFill>
              </a:rPr>
              <a:t> geltende </a:t>
            </a:r>
            <a:r>
              <a:rPr lang="de-DE" dirty="0">
                <a:solidFill>
                  <a:schemeClr val="accent2"/>
                </a:solidFill>
              </a:rPr>
              <a:t>Verhaltensweisen </a:t>
            </a:r>
            <a:r>
              <a:rPr lang="de-DE" dirty="0"/>
              <a:t>nicht alleine den </a:t>
            </a:r>
            <a:r>
              <a:rPr lang="de-DE" dirty="0" smtClean="0"/>
              <a:t>Betroffenen zugeschrieben </a:t>
            </a:r>
            <a:r>
              <a:rPr lang="de-DE" dirty="0"/>
              <a:t>werden sollten, sondern </a:t>
            </a:r>
            <a:r>
              <a:rPr lang="de-DE" dirty="0" smtClean="0"/>
              <a:t>dass diese </a:t>
            </a:r>
            <a:r>
              <a:rPr lang="de-DE" dirty="0"/>
              <a:t>in einem Wechselspiel andauernder </a:t>
            </a:r>
            <a:r>
              <a:rPr lang="de-DE" dirty="0" smtClean="0">
                <a:solidFill>
                  <a:schemeClr val="accent2"/>
                </a:solidFill>
              </a:rPr>
              <a:t>Identitätsarbeit in </a:t>
            </a:r>
            <a:r>
              <a:rPr lang="de-DE" dirty="0">
                <a:solidFill>
                  <a:schemeClr val="accent2"/>
                </a:solidFill>
              </a:rPr>
              <a:t>Netzwerkbeziehungen</a:t>
            </a:r>
            <a:r>
              <a:rPr lang="de-DE" dirty="0"/>
              <a:t> biographisch </a:t>
            </a:r>
            <a:r>
              <a:rPr lang="de-DE" dirty="0" smtClean="0"/>
              <a:t>hervorgebracht und </a:t>
            </a:r>
            <a:r>
              <a:rPr lang="de-DE" dirty="0"/>
              <a:t>täglich stabilisiert werden, </a:t>
            </a:r>
            <a:r>
              <a:rPr lang="de-DE" dirty="0" smtClean="0"/>
              <a:t>aber eben </a:t>
            </a:r>
            <a:r>
              <a:rPr lang="de-DE" dirty="0"/>
              <a:t>auch verändert werden können</a:t>
            </a:r>
            <a:r>
              <a:rPr lang="de-DE" dirty="0" smtClean="0"/>
              <a:t>.“</a:t>
            </a:r>
            <a:endParaRPr lang="de-DE" dirty="0"/>
          </a:p>
        </p:txBody>
      </p:sp>
      <p:sp>
        <p:nvSpPr>
          <p:cNvPr id="7" name="Datumsplatzhalter 6"/>
          <p:cNvSpPr>
            <a:spLocks noGrp="1"/>
          </p:cNvSpPr>
          <p:nvPr>
            <p:ph type="dt" sz="half" idx="10"/>
          </p:nvPr>
        </p:nvSpPr>
        <p:spPr/>
        <p:txBody>
          <a:bodyPr/>
          <a:lstStyle/>
          <a:p>
            <a:r>
              <a:rPr lang="de-DE" smtClean="0"/>
              <a:t>AGpR, Viersen, 10. Oktober 2019</a:t>
            </a:r>
            <a:endParaRPr lang="de-DE"/>
          </a:p>
        </p:txBody>
      </p:sp>
      <p:sp>
        <p:nvSpPr>
          <p:cNvPr id="8" name="Fußzeilenplatzhalter 7"/>
          <p:cNvSpPr>
            <a:spLocks noGrp="1"/>
          </p:cNvSpPr>
          <p:nvPr>
            <p:ph type="ftr" sz="quarter" idx="11"/>
          </p:nvPr>
        </p:nvSpPr>
        <p:spPr/>
        <p:txBody>
          <a:bodyPr/>
          <a:lstStyle/>
          <a:p>
            <a:r>
              <a:rPr lang="de-DE" smtClean="0"/>
              <a:t>Löwenstein: Von der Psyche zur Gemeinschaft.</a:t>
            </a:r>
            <a:endParaRPr lang="de-DE"/>
          </a:p>
        </p:txBody>
      </p:sp>
      <p:sp>
        <p:nvSpPr>
          <p:cNvPr id="9" name="Foliennummernplatzhalter 8"/>
          <p:cNvSpPr>
            <a:spLocks noGrp="1"/>
          </p:cNvSpPr>
          <p:nvPr>
            <p:ph type="sldNum" sz="quarter" idx="12"/>
          </p:nvPr>
        </p:nvSpPr>
        <p:spPr/>
        <p:txBody>
          <a:bodyPr/>
          <a:lstStyle/>
          <a:p>
            <a:fld id="{134E5D34-F008-4D03-B214-D420D45A42EB}" type="slidenum">
              <a:rPr lang="de-DE" smtClean="0"/>
              <a:t>10</a:t>
            </a:fld>
            <a:endParaRPr lang="de-DE"/>
          </a:p>
        </p:txBody>
      </p:sp>
    </p:spTree>
    <p:extLst>
      <p:ext uri="{BB962C8B-B14F-4D97-AF65-F5344CB8AC3E}">
        <p14:creationId xmlns:p14="http://schemas.microsoft.com/office/powerpoint/2010/main" val="42037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Autofit/>
          </a:bodyPr>
          <a:lstStyle/>
          <a:p>
            <a:r>
              <a:rPr lang="de-DE" sz="2600" dirty="0" smtClean="0"/>
              <a:t>Der lebensweltliche Sinn: Narrative Daten</a:t>
            </a:r>
            <a:endParaRPr lang="de-DE" sz="2600" dirty="0"/>
          </a:p>
        </p:txBody>
      </p:sp>
      <p:sp>
        <p:nvSpPr>
          <p:cNvPr id="8" name="Inhaltsplatzhalter 7"/>
          <p:cNvSpPr>
            <a:spLocks noGrp="1"/>
          </p:cNvSpPr>
          <p:nvPr>
            <p:ph sz="half" idx="1"/>
          </p:nvPr>
        </p:nvSpPr>
        <p:spPr/>
        <p:txBody>
          <a:bodyPr>
            <a:noAutofit/>
          </a:bodyPr>
          <a:lstStyle/>
          <a:p>
            <a:pPr marL="0" indent="0">
              <a:spcBef>
                <a:spcPts val="0"/>
              </a:spcBef>
              <a:spcAft>
                <a:spcPts val="0"/>
              </a:spcAft>
              <a:buNone/>
            </a:pPr>
            <a:r>
              <a:rPr lang="de-DE" dirty="0">
                <a:latin typeface="Courier New" panose="02070309020205020404" pitchFamily="49" charset="0"/>
                <a:cs typeface="Courier New" panose="02070309020205020404" pitchFamily="49" charset="0"/>
              </a:rPr>
              <a:t>ich BIN </a:t>
            </a:r>
            <a:r>
              <a:rPr lang="de-DE" dirty="0" err="1">
                <a:latin typeface="Courier New" panose="02070309020205020404" pitchFamily="49" charset="0"/>
                <a:cs typeface="Courier New" panose="02070309020205020404" pitchFamily="49" charset="0"/>
              </a:rPr>
              <a:t>nit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UNbedingt</a:t>
            </a:r>
            <a:r>
              <a:rPr lang="de-DE" dirty="0">
                <a:latin typeface="Courier New" panose="02070309020205020404" pitchFamily="49" charset="0"/>
                <a:cs typeface="Courier New" panose="02070309020205020404" pitchFamily="49" charset="0"/>
              </a:rPr>
              <a:t> der </a:t>
            </a:r>
            <a:r>
              <a:rPr lang="de-DE" dirty="0" err="1">
                <a:latin typeface="Courier New" panose="02070309020205020404" pitchFamily="49" charset="0"/>
                <a:cs typeface="Courier New" panose="02070309020205020404" pitchFamily="49" charset="0"/>
              </a:rPr>
              <a:t>mEnsch</a:t>
            </a:r>
            <a:r>
              <a:rPr lang="de-DE" dirty="0">
                <a:latin typeface="Courier New" panose="02070309020205020404" pitchFamily="49" charset="0"/>
                <a:cs typeface="Courier New" panose="02070309020205020404" pitchFamily="49" charset="0"/>
              </a:rPr>
              <a:t> der KOMMT wenn=s mir </a:t>
            </a:r>
            <a:r>
              <a:rPr lang="de-DE" dirty="0" err="1">
                <a:latin typeface="Courier New" panose="02070309020205020404" pitchFamily="49" charset="0"/>
                <a:cs typeface="Courier New" panose="02070309020205020404" pitchFamily="49" charset="0"/>
              </a:rPr>
              <a:t>schlEcht</a:t>
            </a:r>
            <a:r>
              <a:rPr lang="de-DE" dirty="0">
                <a:latin typeface="Courier New" panose="02070309020205020404" pitchFamily="49" charset="0"/>
                <a:cs typeface="Courier New" panose="02070309020205020404" pitchFamily="49" charset="0"/>
              </a:rPr>
              <a:t> geht,</a:t>
            </a:r>
          </a:p>
          <a:p>
            <a:pPr marL="0" indent="0">
              <a:spcBef>
                <a:spcPts val="0"/>
              </a:spcBef>
              <a:spcAft>
                <a:spcPts val="0"/>
              </a:spcAft>
              <a:buNone/>
            </a:pPr>
            <a:r>
              <a:rPr lang="de-DE" dirty="0" err="1">
                <a:latin typeface="Courier New" panose="02070309020205020404" pitchFamily="49" charset="0"/>
                <a:cs typeface="Courier New" panose="02070309020205020404" pitchFamily="49" charset="0"/>
              </a:rPr>
              <a:t>sOndern</a:t>
            </a:r>
            <a:r>
              <a:rPr lang="de-DE" dirty="0">
                <a:latin typeface="Courier New" panose="02070309020205020404" pitchFamily="49" charset="0"/>
                <a:cs typeface="Courier New" panose="02070309020205020404" pitchFamily="49" charset="0"/>
              </a:rPr>
              <a:t> ich WART dann bis die </a:t>
            </a:r>
            <a:r>
              <a:rPr lang="de-DE" dirty="0" err="1">
                <a:latin typeface="Courier New" panose="02070309020205020404" pitchFamily="49" charset="0"/>
                <a:cs typeface="Courier New" panose="02070309020205020404" pitchFamily="49" charset="0"/>
              </a:rPr>
              <a:t>ANderen</a:t>
            </a:r>
            <a:r>
              <a:rPr lang="de-DE" dirty="0">
                <a:latin typeface="Courier New" panose="02070309020205020404" pitchFamily="49" charset="0"/>
                <a:cs typeface="Courier New" panose="02070309020205020404" pitchFamily="49" charset="0"/>
              </a:rPr>
              <a:t> auf </a:t>
            </a:r>
            <a:r>
              <a:rPr lang="de-DE" dirty="0" err="1">
                <a:latin typeface="Courier New" panose="02070309020205020404" pitchFamily="49" charset="0"/>
                <a:cs typeface="Courier New" panose="02070309020205020404" pitchFamily="49" charset="0"/>
              </a:rPr>
              <a:t>mIch</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ZUkommen</a:t>
            </a:r>
            <a:r>
              <a:rPr lang="de-DE" dirty="0">
                <a:latin typeface="Courier New" panose="02070309020205020404" pitchFamily="49" charset="0"/>
                <a:cs typeface="Courier New" panose="02070309020205020404" pitchFamily="49" charset="0"/>
              </a:rPr>
              <a:t>.</a:t>
            </a:r>
          </a:p>
          <a:p>
            <a:pPr marL="0" indent="0">
              <a:spcBef>
                <a:spcPts val="0"/>
              </a:spcBef>
              <a:spcAft>
                <a:spcPts val="0"/>
              </a:spcAft>
              <a:buNone/>
            </a:pPr>
            <a:r>
              <a:rPr lang="de-DE" dirty="0">
                <a:latin typeface="Courier New" panose="02070309020205020404" pitchFamily="49" charset="0"/>
                <a:cs typeface="Courier New" panose="02070309020205020404" pitchFamily="49" charset="0"/>
              </a:rPr>
              <a:t>.h </a:t>
            </a:r>
            <a:r>
              <a:rPr lang="de-DE" dirty="0" err="1">
                <a:latin typeface="Courier New" panose="02070309020205020404" pitchFamily="49" charset="0"/>
                <a:cs typeface="Courier New" panose="02070309020205020404" pitchFamily="49" charset="0"/>
              </a:rPr>
              <a:t>un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ehm</a:t>
            </a:r>
            <a:r>
              <a:rPr lang="de-DE" dirty="0">
                <a:latin typeface="Courier New" panose="02070309020205020404" pitchFamily="49" charset="0"/>
                <a:cs typeface="Courier New" panose="02070309020205020404" pitchFamily="49" charset="0"/>
              </a:rPr>
              <a:t>: (.) JA oder </a:t>
            </a:r>
            <a:r>
              <a:rPr lang="de-DE" dirty="0" err="1">
                <a:latin typeface="Courier New" panose="02070309020205020404" pitchFamily="49" charset="0"/>
                <a:cs typeface="Courier New" panose="02070309020205020404" pitchFamily="49" charset="0"/>
              </a:rPr>
              <a:t>versUch</a:t>
            </a:r>
            <a:r>
              <a:rPr lang="de-DE" dirty="0">
                <a:latin typeface="Courier New" panose="02070309020205020404" pitchFamily="49" charset="0"/>
                <a:cs typeface="Courier New" panose="02070309020205020404" pitchFamily="49" charset="0"/>
              </a:rPr>
              <a:t> dann </a:t>
            </a:r>
            <a:r>
              <a:rPr lang="de-DE" dirty="0" err="1">
                <a:latin typeface="Courier New" panose="02070309020205020404" pitchFamily="49" charset="0"/>
                <a:cs typeface="Courier New" panose="02070309020205020404" pitchFamily="49" charset="0"/>
              </a:rPr>
              <a:t>IRgendwelche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ZEIchen</a:t>
            </a:r>
            <a:r>
              <a:rPr lang="de-DE" dirty="0">
                <a:latin typeface="Courier New" panose="02070309020205020404" pitchFamily="49" charset="0"/>
                <a:cs typeface="Courier New" panose="02070309020205020404" pitchFamily="49" charset="0"/>
              </a:rPr>
              <a:t> zu </a:t>
            </a:r>
            <a:r>
              <a:rPr lang="de-DE" dirty="0" err="1">
                <a:latin typeface="Courier New" panose="02070309020205020404" pitchFamily="49" charset="0"/>
                <a:cs typeface="Courier New" panose="02070309020205020404" pitchFamily="49" charset="0"/>
              </a:rPr>
              <a:t>SETzen</a:t>
            </a:r>
            <a:r>
              <a:rPr lang="de-DE" dirty="0">
                <a:latin typeface="Courier New" panose="02070309020205020404" pitchFamily="49" charset="0"/>
                <a:cs typeface="Courier New" panose="02070309020205020404" pitchFamily="49" charset="0"/>
              </a:rPr>
              <a:t>;</a:t>
            </a:r>
          </a:p>
          <a:p>
            <a:pPr marL="0" indent="0">
              <a:spcBef>
                <a:spcPts val="0"/>
              </a:spcBef>
              <a:spcAft>
                <a:spcPts val="0"/>
              </a:spcAft>
              <a:buNone/>
            </a:pPr>
            <a:r>
              <a:rPr lang="de-DE" dirty="0" err="1">
                <a:latin typeface="Courier New" panose="02070309020205020404" pitchFamily="49" charset="0"/>
                <a:cs typeface="Courier New" panose="02070309020205020404" pitchFamily="49" charset="0"/>
              </a:rPr>
              <a:t>dAss</a:t>
            </a:r>
            <a:r>
              <a:rPr lang="de-DE" dirty="0">
                <a:latin typeface="Courier New" panose="02070309020205020404" pitchFamily="49" charset="0"/>
                <a:cs typeface="Courier New" panose="02070309020205020404" pitchFamily="49" charset="0"/>
              </a:rPr>
              <a:t> ich mich dann vor=s </a:t>
            </a:r>
            <a:r>
              <a:rPr lang="de-DE" dirty="0" err="1">
                <a:latin typeface="Courier New" panose="02070309020205020404" pitchFamily="49" charset="0"/>
                <a:cs typeface="Courier New" panose="02070309020205020404" pitchFamily="49" charset="0"/>
              </a:rPr>
              <a:t>DIENSTzimmer</a:t>
            </a:r>
            <a:r>
              <a:rPr lang="de-DE" dirty="0">
                <a:latin typeface="Courier New" panose="02070309020205020404" pitchFamily="49" charset="0"/>
                <a:cs typeface="Courier New" panose="02070309020205020404" pitchFamily="49" charset="0"/>
              </a:rPr>
              <a:t> setz</a:t>
            </a:r>
            <a:r>
              <a:rPr lang="de-DE" dirty="0" smtClean="0">
                <a:latin typeface="Courier New" panose="02070309020205020404" pitchFamily="49" charset="0"/>
                <a:cs typeface="Courier New" panose="02070309020205020404" pitchFamily="49" charset="0"/>
              </a:rPr>
              <a:t>; ((…))</a:t>
            </a:r>
            <a:endParaRPr lang="de-DE" dirty="0">
              <a:latin typeface="Courier New" panose="02070309020205020404" pitchFamily="49" charset="0"/>
              <a:cs typeface="Courier New" panose="02070309020205020404" pitchFamily="49" charset="0"/>
            </a:endParaRPr>
          </a:p>
          <a:p>
            <a:pPr marL="0" indent="0">
              <a:spcBef>
                <a:spcPts val="0"/>
              </a:spcBef>
              <a:spcAft>
                <a:spcPts val="0"/>
              </a:spcAft>
              <a:buNone/>
            </a:pPr>
            <a:r>
              <a:rPr lang="de-DE" dirty="0">
                <a:latin typeface="Courier New" panose="02070309020205020404" pitchFamily="49" charset="0"/>
                <a:cs typeface="Courier New" panose="02070309020205020404" pitchFamily="49" charset="0"/>
              </a:rPr>
              <a:t>WENN sie in die </a:t>
            </a:r>
            <a:r>
              <a:rPr lang="de-DE" dirty="0" err="1">
                <a:latin typeface="Courier New" panose="02070309020205020404" pitchFamily="49" charset="0"/>
                <a:cs typeface="Courier New" panose="02070309020205020404" pitchFamily="49" charset="0"/>
              </a:rPr>
              <a:t>PAUse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gegAngen</a:t>
            </a:r>
            <a:r>
              <a:rPr lang="de-DE" dirty="0">
                <a:latin typeface="Courier New" panose="02070309020205020404" pitchFamily="49" charset="0"/>
                <a:cs typeface="Courier New" panose="02070309020205020404" pitchFamily="49" charset="0"/>
              </a:rPr>
              <a:t> ist;</a:t>
            </a:r>
          </a:p>
          <a:p>
            <a:pPr marL="0" indent="0">
              <a:spcBef>
                <a:spcPts val="0"/>
              </a:spcBef>
              <a:spcAft>
                <a:spcPts val="0"/>
              </a:spcAft>
              <a:buNone/>
            </a:pPr>
            <a:r>
              <a:rPr lang="de-DE" dirty="0" err="1">
                <a:latin typeface="Courier New" panose="02070309020205020404" pitchFamily="49" charset="0"/>
                <a:cs typeface="Courier New" panose="02070309020205020404" pitchFamily="49" charset="0"/>
              </a:rPr>
              <a:t>sAss</a:t>
            </a:r>
            <a:r>
              <a:rPr lang="de-DE" dirty="0">
                <a:latin typeface="Courier New" panose="02070309020205020404" pitchFamily="49" charset="0"/>
                <a:cs typeface="Courier New" panose="02070309020205020404" pitchFamily="49" charset="0"/>
              </a:rPr>
              <a:t> ich auch oft </a:t>
            </a:r>
            <a:r>
              <a:rPr lang="de-DE" dirty="0" err="1">
                <a:latin typeface="Courier New" panose="02070309020205020404" pitchFamily="49" charset="0"/>
                <a:cs typeface="Courier New" panose="02070309020205020404" pitchFamily="49" charset="0"/>
              </a:rPr>
              <a:t>UNten</a:t>
            </a:r>
            <a:r>
              <a:rPr lang="de-DE" dirty="0">
                <a:latin typeface="Courier New" panose="02070309020205020404" pitchFamily="49" charset="0"/>
                <a:cs typeface="Courier New" panose="02070309020205020404" pitchFamily="49" charset="0"/>
              </a:rPr>
              <a:t> vor=m </a:t>
            </a:r>
            <a:r>
              <a:rPr lang="de-DE" dirty="0" err="1">
                <a:latin typeface="Courier New" panose="02070309020205020404" pitchFamily="49" charset="0"/>
                <a:cs typeface="Courier New" panose="02070309020205020404" pitchFamily="49" charset="0"/>
              </a:rPr>
              <a:t>hAUpthaus</a:t>
            </a:r>
            <a:r>
              <a:rPr lang="de-DE" dirty="0">
                <a:latin typeface="Courier New" panose="02070309020205020404" pitchFamily="49" charset="0"/>
                <a:cs typeface="Courier New" panose="02070309020205020404" pitchFamily="49" charset="0"/>
              </a:rPr>
              <a:t> und </a:t>
            </a:r>
            <a:r>
              <a:rPr lang="de-DE" dirty="0" err="1">
                <a:latin typeface="Courier New" panose="02070309020205020404" pitchFamily="49" charset="0"/>
                <a:cs typeface="Courier New" panose="02070309020205020404" pitchFamily="49" charset="0"/>
              </a:rPr>
              <a:t>hAb</a:t>
            </a:r>
            <a:r>
              <a:rPr lang="de-DE" dirty="0">
                <a:latin typeface="Courier New" panose="02070309020205020404" pitchFamily="49" charset="0"/>
                <a:cs typeface="Courier New" panose="02070309020205020404" pitchFamily="49" charset="0"/>
              </a:rPr>
              <a:t> auf sie &lt;&lt;lachend&gt; gewartet&gt;-</a:t>
            </a:r>
          </a:p>
        </p:txBody>
      </p:sp>
      <p:sp>
        <p:nvSpPr>
          <p:cNvPr id="9" name="Inhaltsplatzhalter 8"/>
          <p:cNvSpPr>
            <a:spLocks noGrp="1"/>
          </p:cNvSpPr>
          <p:nvPr>
            <p:ph sz="half" idx="2"/>
          </p:nvPr>
        </p:nvSpPr>
        <p:spPr>
          <a:xfrm>
            <a:off x="6188416" y="2228003"/>
            <a:ext cx="5546383" cy="3633047"/>
          </a:xfrm>
        </p:spPr>
        <p:txBody>
          <a:bodyPr>
            <a:noAutofit/>
          </a:bodyPr>
          <a:lstStyle/>
          <a:p>
            <a:pPr marL="0" indent="0">
              <a:spcBef>
                <a:spcPts val="0"/>
              </a:spcBef>
              <a:spcAft>
                <a:spcPts val="0"/>
              </a:spcAft>
              <a:buNone/>
            </a:pPr>
            <a:r>
              <a:rPr lang="de-DE" sz="1700" dirty="0">
                <a:latin typeface="Courier New" panose="02070309020205020404" pitchFamily="49" charset="0"/>
                <a:cs typeface="Courier New" panose="02070309020205020404" pitchFamily="49" charset="0"/>
              </a:rPr>
              <a:t>NUR was ich bei ihr </a:t>
            </a:r>
            <a:r>
              <a:rPr lang="de-DE" sz="1700" dirty="0" err="1">
                <a:latin typeface="Courier New" panose="02070309020205020404" pitchFamily="49" charset="0"/>
                <a:cs typeface="Courier New" panose="02070309020205020404" pitchFamily="49" charset="0"/>
              </a:rPr>
              <a:t>mAnchmal</a:t>
            </a:r>
            <a:r>
              <a:rPr lang="de-DE" sz="1700" dirty="0">
                <a:latin typeface="Courier New" panose="02070309020205020404" pitchFamily="49" charset="0"/>
                <a:cs typeface="Courier New" panose="02070309020205020404" pitchFamily="49" charset="0"/>
              </a:rPr>
              <a:t> en </a:t>
            </a:r>
            <a:r>
              <a:rPr lang="de-DE" sz="1700" dirty="0" err="1">
                <a:latin typeface="Courier New" panose="02070309020205020404" pitchFamily="49" charset="0"/>
                <a:cs typeface="Courier New" panose="02070309020205020404" pitchFamily="49" charset="0"/>
              </a:rPr>
              <a:t>bIsschen</a:t>
            </a:r>
            <a:r>
              <a:rPr lang="de-DE" sz="1700" dirty="0">
                <a:latin typeface="Courier New" panose="02070309020205020404" pitchFamily="49" charset="0"/>
                <a:cs typeface="Courier New" panose="02070309020205020404" pitchFamily="49" charset="0"/>
              </a:rPr>
              <a:t> vermiss,</a:t>
            </a:r>
          </a:p>
          <a:p>
            <a:pPr marL="0" indent="0">
              <a:spcBef>
                <a:spcPts val="0"/>
              </a:spcBef>
              <a:spcAft>
                <a:spcPts val="0"/>
              </a:spcAft>
              <a:buNone/>
            </a:pPr>
            <a:r>
              <a:rPr lang="de-DE" sz="1700" dirty="0" err="1">
                <a:latin typeface="Courier New" panose="02070309020205020404" pitchFamily="49" charset="0"/>
                <a:cs typeface="Courier New" panose="02070309020205020404" pitchFamily="49" charset="0"/>
              </a:rPr>
              <a:t>dAss</a:t>
            </a:r>
            <a:r>
              <a:rPr lang="de-DE" sz="1700" dirty="0">
                <a:latin typeface="Courier New" panose="02070309020205020404" pitchFamily="49" charset="0"/>
                <a:cs typeface="Courier New" panose="02070309020205020404" pitchFamily="49" charset="0"/>
              </a:rPr>
              <a:t> sie halt </a:t>
            </a:r>
            <a:r>
              <a:rPr lang="de-DE" sz="1700" dirty="0" err="1">
                <a:latin typeface="Courier New" panose="02070309020205020404" pitchFamily="49" charset="0"/>
                <a:cs typeface="Courier New" panose="02070309020205020404" pitchFamily="49" charset="0"/>
              </a:rPr>
              <a:t>nIcht</a:t>
            </a:r>
            <a:r>
              <a:rPr lang="de-DE" sz="1700" dirty="0">
                <a:latin typeface="Courier New" panose="02070309020205020404" pitchFamily="49" charset="0"/>
                <a:cs typeface="Courier New" panose="02070309020205020404" pitchFamily="49" charset="0"/>
              </a:rPr>
              <a:t> auf mich </a:t>
            </a:r>
            <a:r>
              <a:rPr lang="de-DE" sz="1700" dirty="0" err="1">
                <a:latin typeface="Courier New" panose="02070309020205020404" pitchFamily="49" charset="0"/>
                <a:cs typeface="Courier New" panose="02070309020205020404" pitchFamily="49" charset="0"/>
              </a:rPr>
              <a:t>ZUkommt</a:t>
            </a:r>
            <a:r>
              <a:rPr lang="de-DE" sz="1700" dirty="0">
                <a:latin typeface="Courier New" panose="02070309020205020404" pitchFamily="49" charset="0"/>
                <a:cs typeface="Courier New" panose="02070309020205020404" pitchFamily="49" charset="0"/>
              </a:rPr>
              <a:t>; ((…))</a:t>
            </a:r>
          </a:p>
          <a:p>
            <a:pPr marL="0" indent="0">
              <a:spcBef>
                <a:spcPts val="0"/>
              </a:spcBef>
              <a:spcAft>
                <a:spcPts val="0"/>
              </a:spcAft>
              <a:buNone/>
            </a:pPr>
            <a:r>
              <a:rPr lang="de-DE" sz="1700" dirty="0" err="1">
                <a:latin typeface="Courier New" panose="02070309020205020404" pitchFamily="49" charset="0"/>
                <a:cs typeface="Courier New" panose="02070309020205020404" pitchFamily="49" charset="0"/>
              </a:rPr>
              <a:t>sOndern</a:t>
            </a:r>
            <a:r>
              <a:rPr lang="de-DE" sz="1700" dirty="0">
                <a:latin typeface="Courier New" panose="02070309020205020404" pitchFamily="49" charset="0"/>
                <a:cs typeface="Courier New" panose="02070309020205020404" pitchFamily="49" charset="0"/>
              </a:rPr>
              <a:t> dass sie </a:t>
            </a:r>
            <a:r>
              <a:rPr lang="de-DE" sz="1700" dirty="0" err="1">
                <a:latin typeface="Courier New" panose="02070309020205020404" pitchFamily="49" charset="0"/>
                <a:cs typeface="Courier New" panose="02070309020205020404" pitchFamily="49" charset="0"/>
              </a:rPr>
              <a:t>IMmer</a:t>
            </a:r>
            <a:r>
              <a:rPr lang="de-DE" sz="1700" dirty="0">
                <a:latin typeface="Courier New" panose="02070309020205020404" pitchFamily="49" charset="0"/>
                <a:cs typeface="Courier New" panose="02070309020205020404" pitchFamily="49" charset="0"/>
              </a:rPr>
              <a:t> wartet bis ICH komm. ((…))</a:t>
            </a:r>
          </a:p>
          <a:p>
            <a:pPr marL="0" indent="0">
              <a:spcBef>
                <a:spcPts val="0"/>
              </a:spcBef>
              <a:spcAft>
                <a:spcPts val="0"/>
              </a:spcAft>
              <a:buNone/>
            </a:pPr>
            <a:r>
              <a:rPr lang="de-DE" sz="1700" dirty="0" err="1">
                <a:latin typeface="Courier New" panose="02070309020205020404" pitchFamily="49" charset="0"/>
                <a:cs typeface="Courier New" panose="02070309020205020404" pitchFamily="49" charset="0"/>
              </a:rPr>
              <a:t>un</a:t>
            </a:r>
            <a:r>
              <a:rPr lang="de-DE" sz="1700" dirty="0">
                <a:latin typeface="Courier New" panose="02070309020205020404" pitchFamily="49" charset="0"/>
                <a:cs typeface="Courier New" panose="02070309020205020404" pitchFamily="49" charset="0"/>
              </a:rPr>
              <a:t>:=ähm (.) ja </a:t>
            </a:r>
            <a:r>
              <a:rPr lang="de-DE" sz="1700" dirty="0" err="1">
                <a:latin typeface="Courier New" panose="02070309020205020404" pitchFamily="49" charset="0"/>
                <a:cs typeface="Courier New" panose="02070309020205020404" pitchFamily="49" charset="0"/>
              </a:rPr>
              <a:t>IRgendwann</a:t>
            </a:r>
            <a:r>
              <a:rPr lang="de-DE" sz="1700" dirty="0">
                <a:latin typeface="Courier New" panose="02070309020205020404" pitchFamily="49" charset="0"/>
                <a:cs typeface="Courier New" panose="02070309020205020404" pitchFamily="49" charset="0"/>
              </a:rPr>
              <a:t> </a:t>
            </a:r>
            <a:r>
              <a:rPr lang="de-DE" sz="1700" dirty="0" err="1">
                <a:latin typeface="Courier New" panose="02070309020205020404" pitchFamily="49" charset="0"/>
                <a:cs typeface="Courier New" panose="02070309020205020404" pitchFamily="49" charset="0"/>
              </a:rPr>
              <a:t>gAb</a:t>
            </a:r>
            <a:r>
              <a:rPr lang="de-DE" sz="1700" dirty="0">
                <a:latin typeface="Courier New" panose="02070309020205020404" pitchFamily="49" charset="0"/>
                <a:cs typeface="Courier New" panose="02070309020205020404" pitchFamily="49" charset="0"/>
              </a:rPr>
              <a:t>=s dann ein </a:t>
            </a:r>
            <a:r>
              <a:rPr lang="de-DE" sz="1700" dirty="0" err="1">
                <a:latin typeface="Courier New" panose="02070309020205020404" pitchFamily="49" charset="0"/>
                <a:cs typeface="Courier New" panose="02070309020205020404" pitchFamily="49" charset="0"/>
              </a:rPr>
              <a:t>gesprÄch</a:t>
            </a:r>
            <a:r>
              <a:rPr lang="de-DE" sz="1700" dirty="0">
                <a:latin typeface="Courier New" panose="02070309020205020404" pitchFamily="49" charset="0"/>
                <a:cs typeface="Courier New" panose="02070309020205020404" pitchFamily="49" charset="0"/>
              </a:rPr>
              <a:t> mit der </a:t>
            </a:r>
            <a:r>
              <a:rPr lang="de-DE" sz="1700" dirty="0" err="1">
                <a:latin typeface="Courier New" panose="02070309020205020404" pitchFamily="49" charset="0"/>
                <a:cs typeface="Courier New" panose="02070309020205020404" pitchFamily="49" charset="0"/>
              </a:rPr>
              <a:t>geSAMTleitung</a:t>
            </a:r>
            <a:r>
              <a:rPr lang="de-DE" sz="1700" dirty="0">
                <a:latin typeface="Courier New" panose="02070309020205020404" pitchFamily="49" charset="0"/>
                <a:cs typeface="Courier New" panose="02070309020205020404" pitchFamily="49" charset="0"/>
              </a:rPr>
              <a:t> </a:t>
            </a:r>
            <a:r>
              <a:rPr lang="de-DE" sz="1700" dirty="0" err="1">
                <a:latin typeface="Courier New" panose="02070309020205020404" pitchFamily="49" charset="0"/>
                <a:cs typeface="Courier New" panose="02070309020205020404" pitchFamily="49" charset="0"/>
              </a:rPr>
              <a:t>hIEr</a:t>
            </a:r>
            <a:r>
              <a:rPr lang="de-DE" sz="1700" dirty="0">
                <a:latin typeface="Courier New" panose="02070309020205020404" pitchFamily="49" charset="0"/>
                <a:cs typeface="Courier New" panose="02070309020205020404" pitchFamily="49" charset="0"/>
              </a:rPr>
              <a:t> vom haus-</a:t>
            </a:r>
          </a:p>
          <a:p>
            <a:pPr marL="0" indent="0">
              <a:spcBef>
                <a:spcPts val="0"/>
              </a:spcBef>
              <a:spcAft>
                <a:spcPts val="0"/>
              </a:spcAft>
              <a:buNone/>
            </a:pPr>
            <a:r>
              <a:rPr lang="de-DE" sz="1700" dirty="0" err="1">
                <a:latin typeface="Courier New" panose="02070309020205020404" pitchFamily="49" charset="0"/>
                <a:cs typeface="Courier New" panose="02070309020205020404" pitchFamily="49" charset="0"/>
              </a:rPr>
              <a:t>wEIl</a:t>
            </a:r>
            <a:r>
              <a:rPr lang="de-DE" sz="1700" dirty="0">
                <a:latin typeface="Courier New" panose="02070309020205020404" pitchFamily="49" charset="0"/>
                <a:cs typeface="Courier New" panose="02070309020205020404" pitchFamily="49" charset="0"/>
              </a:rPr>
              <a:t> SIE dann </a:t>
            </a:r>
            <a:r>
              <a:rPr lang="de-DE" sz="1700" dirty="0" err="1">
                <a:latin typeface="Courier New" panose="02070309020205020404" pitchFamily="49" charset="0"/>
                <a:cs typeface="Courier New" panose="02070309020205020404" pitchFamily="49" charset="0"/>
              </a:rPr>
              <a:t>AUch</a:t>
            </a:r>
            <a:r>
              <a:rPr lang="de-DE" sz="1700" dirty="0">
                <a:latin typeface="Courier New" panose="02070309020205020404" pitchFamily="49" charset="0"/>
                <a:cs typeface="Courier New" panose="02070309020205020404" pitchFamily="49" charset="0"/>
              </a:rPr>
              <a:t> </a:t>
            </a:r>
            <a:r>
              <a:rPr lang="de-DE" sz="1700" dirty="0" err="1">
                <a:latin typeface="Courier New" panose="02070309020205020404" pitchFamily="49" charset="0"/>
                <a:cs typeface="Courier New" panose="02070309020205020404" pitchFamily="49" charset="0"/>
              </a:rPr>
              <a:t>IRgendwie</a:t>
            </a:r>
            <a:r>
              <a:rPr lang="de-DE" sz="1700" dirty="0">
                <a:latin typeface="Courier New" panose="02070309020205020404" pitchFamily="49" charset="0"/>
                <a:cs typeface="Courier New" panose="02070309020205020404" pitchFamily="49" charset="0"/>
              </a:rPr>
              <a:t> </a:t>
            </a:r>
            <a:r>
              <a:rPr lang="de-DE" sz="1700" dirty="0" err="1">
                <a:latin typeface="Courier New" panose="02070309020205020404" pitchFamily="49" charset="0"/>
                <a:cs typeface="Courier New" panose="02070309020205020404" pitchFamily="49" charset="0"/>
              </a:rPr>
              <a:t>gemErkt</a:t>
            </a:r>
            <a:r>
              <a:rPr lang="de-DE" sz="1700" dirty="0">
                <a:latin typeface="Courier New" panose="02070309020205020404" pitchFamily="49" charset="0"/>
                <a:cs typeface="Courier New" panose="02070309020205020404" pitchFamily="49" charset="0"/>
              </a:rPr>
              <a:t> hat,</a:t>
            </a:r>
          </a:p>
          <a:p>
            <a:pPr marL="0" indent="0">
              <a:spcBef>
                <a:spcPts val="0"/>
              </a:spcBef>
              <a:spcAft>
                <a:spcPts val="0"/>
              </a:spcAft>
              <a:buNone/>
            </a:pPr>
            <a:r>
              <a:rPr lang="de-DE" sz="1700" dirty="0">
                <a:latin typeface="Courier New" panose="02070309020205020404" pitchFamily="49" charset="0"/>
                <a:cs typeface="Courier New" panose="02070309020205020404" pitchFamily="49" charset="0"/>
              </a:rPr>
              <a:t>an GRUND weil meine </a:t>
            </a:r>
            <a:r>
              <a:rPr lang="de-DE" sz="1700" dirty="0" err="1">
                <a:latin typeface="Courier New" panose="02070309020205020404" pitchFamily="49" charset="0"/>
                <a:cs typeface="Courier New" panose="02070309020205020404" pitchFamily="49" charset="0"/>
              </a:rPr>
              <a:t>lEIstung</a:t>
            </a:r>
            <a:r>
              <a:rPr lang="de-DE" sz="1700" dirty="0">
                <a:latin typeface="Courier New" panose="02070309020205020404" pitchFamily="49" charset="0"/>
                <a:cs typeface="Courier New" panose="02070309020205020404" pitchFamily="49" charset="0"/>
              </a:rPr>
              <a:t> </a:t>
            </a:r>
            <a:r>
              <a:rPr lang="de-DE" sz="1700" dirty="0" err="1">
                <a:latin typeface="Courier New" panose="02070309020205020404" pitchFamily="49" charset="0"/>
                <a:cs typeface="Courier New" panose="02070309020205020404" pitchFamily="49" charset="0"/>
              </a:rPr>
              <a:t>ABgelassen</a:t>
            </a:r>
            <a:r>
              <a:rPr lang="de-DE" sz="1700" dirty="0">
                <a:latin typeface="Courier New" panose="02070309020205020404" pitchFamily="49" charset="0"/>
                <a:cs typeface="Courier New" panose="02070309020205020404" pitchFamily="49" charset="0"/>
              </a:rPr>
              <a:t> hat;</a:t>
            </a:r>
          </a:p>
          <a:p>
            <a:pPr marL="0" indent="0">
              <a:spcBef>
                <a:spcPts val="0"/>
              </a:spcBef>
              <a:spcAft>
                <a:spcPts val="0"/>
              </a:spcAft>
              <a:buNone/>
            </a:pPr>
            <a:r>
              <a:rPr lang="de-DE" sz="1700" dirty="0" err="1">
                <a:latin typeface="Courier New" panose="02070309020205020404" pitchFamily="49" charset="0"/>
                <a:cs typeface="Courier New" panose="02070309020205020404" pitchFamily="49" charset="0"/>
              </a:rPr>
              <a:t>dAss</a:t>
            </a:r>
            <a:r>
              <a:rPr lang="de-DE" sz="1700" dirty="0">
                <a:latin typeface="Courier New" panose="02070309020205020404" pitchFamily="49" charset="0"/>
                <a:cs typeface="Courier New" panose="02070309020205020404" pitchFamily="49" charset="0"/>
              </a:rPr>
              <a:t> ich nicht mehr </a:t>
            </a:r>
            <a:r>
              <a:rPr lang="de-DE" sz="1700" dirty="0" err="1">
                <a:latin typeface="Courier New" panose="02070309020205020404" pitchFamily="49" charset="0"/>
                <a:cs typeface="Courier New" panose="02070309020205020404" pitchFamily="49" charset="0"/>
              </a:rPr>
              <a:t>ARbeiten</a:t>
            </a:r>
            <a:r>
              <a:rPr lang="de-DE" sz="1700" dirty="0">
                <a:latin typeface="Courier New" panose="02070309020205020404" pitchFamily="49" charset="0"/>
                <a:cs typeface="Courier New" panose="02070309020205020404" pitchFamily="49" charset="0"/>
              </a:rPr>
              <a:t> gegangen bin;</a:t>
            </a:r>
          </a:p>
        </p:txBody>
      </p:sp>
      <p:sp>
        <p:nvSpPr>
          <p:cNvPr id="2" name="Datumsplatzhalter 1"/>
          <p:cNvSpPr>
            <a:spLocks noGrp="1"/>
          </p:cNvSpPr>
          <p:nvPr>
            <p:ph type="dt" sz="half" idx="10"/>
          </p:nvPr>
        </p:nvSpPr>
        <p:spPr/>
        <p:txBody>
          <a:bodyPr/>
          <a:lstStyle/>
          <a:p>
            <a:r>
              <a:rPr lang="de-DE" smtClean="0"/>
              <a:t>AGpR, Viersen, 10. Oktober 2019</a:t>
            </a:r>
            <a:endParaRPr lang="de-DE"/>
          </a:p>
        </p:txBody>
      </p:sp>
      <p:sp>
        <p:nvSpPr>
          <p:cNvPr id="3" name="Fußzeilenplatzhalter 2"/>
          <p:cNvSpPr>
            <a:spLocks noGrp="1"/>
          </p:cNvSpPr>
          <p:nvPr>
            <p:ph type="ftr" sz="quarter" idx="11"/>
          </p:nvPr>
        </p:nvSpPr>
        <p:spPr/>
        <p:txBody>
          <a:bodyPr/>
          <a:lstStyle/>
          <a:p>
            <a:r>
              <a:rPr lang="de-DE" smtClean="0"/>
              <a:t>Löwenstein: Von der Psyche zur Gemeinschaft.</a:t>
            </a:r>
            <a:endParaRPr lang="de-DE"/>
          </a:p>
        </p:txBody>
      </p:sp>
      <p:sp>
        <p:nvSpPr>
          <p:cNvPr id="10" name="Foliennummernplatzhalter 9"/>
          <p:cNvSpPr>
            <a:spLocks noGrp="1"/>
          </p:cNvSpPr>
          <p:nvPr>
            <p:ph type="sldNum" sz="quarter" idx="12"/>
          </p:nvPr>
        </p:nvSpPr>
        <p:spPr/>
        <p:txBody>
          <a:bodyPr/>
          <a:lstStyle/>
          <a:p>
            <a:fld id="{134E5D34-F008-4D03-B214-D420D45A42EB}" type="slidenum">
              <a:rPr lang="de-DE" smtClean="0"/>
              <a:t>11</a:t>
            </a:fld>
            <a:endParaRPr lang="de-DE"/>
          </a:p>
        </p:txBody>
      </p:sp>
    </p:spTree>
    <p:extLst>
      <p:ext uri="{BB962C8B-B14F-4D97-AF65-F5344CB8AC3E}">
        <p14:creationId xmlns:p14="http://schemas.microsoft.com/office/powerpoint/2010/main" val="140289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1000"/>
                                        <p:tgtEl>
                                          <p:spTgt spid="9">
                                            <p:txEl>
                                              <p:pRg st="6" end="6"/>
                                            </p:txEl>
                                          </p:spTgt>
                                        </p:tgtEl>
                                      </p:cBhvr>
                                    </p:animEffect>
                                    <p:anim calcmode="lin" valueType="num">
                                      <p:cBhvr>
                                        <p:cTn id="3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Vielfalt Sozialer Netzwerke und unterschiedlicher Lebenslagen</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2272395774"/>
              </p:ext>
            </p:extLst>
          </p:nvPr>
        </p:nvGraphicFramePr>
        <p:xfrm>
          <a:off x="633301" y="1878311"/>
          <a:ext cx="10938229" cy="3070860"/>
        </p:xfrm>
        <a:graphic>
          <a:graphicData uri="http://schemas.openxmlformats.org/drawingml/2006/table">
            <a:tbl>
              <a:tblPr>
                <a:tableStyleId>{616DA210-FB5B-4158-B5E0-FEB733F419BA}</a:tableStyleId>
              </a:tblPr>
              <a:tblGrid>
                <a:gridCol w="2802229">
                  <a:extLst>
                    <a:ext uri="{9D8B030D-6E8A-4147-A177-3AD203B41FA5}">
                      <a16:colId xmlns:a16="http://schemas.microsoft.com/office/drawing/2014/main" xmlns="" val="20000"/>
                    </a:ext>
                  </a:extLst>
                </a:gridCol>
                <a:gridCol w="2034000">
                  <a:extLst>
                    <a:ext uri="{9D8B030D-6E8A-4147-A177-3AD203B41FA5}">
                      <a16:colId xmlns:a16="http://schemas.microsoft.com/office/drawing/2014/main" xmlns="" val="20001"/>
                    </a:ext>
                  </a:extLst>
                </a:gridCol>
                <a:gridCol w="2034000">
                  <a:extLst>
                    <a:ext uri="{9D8B030D-6E8A-4147-A177-3AD203B41FA5}">
                      <a16:colId xmlns:a16="http://schemas.microsoft.com/office/drawing/2014/main" xmlns="" val="20002"/>
                    </a:ext>
                  </a:extLst>
                </a:gridCol>
                <a:gridCol w="2034000">
                  <a:extLst>
                    <a:ext uri="{9D8B030D-6E8A-4147-A177-3AD203B41FA5}">
                      <a16:colId xmlns:a16="http://schemas.microsoft.com/office/drawing/2014/main" xmlns="" val="20003"/>
                    </a:ext>
                  </a:extLst>
                </a:gridCol>
                <a:gridCol w="2034000">
                  <a:extLst>
                    <a:ext uri="{9D8B030D-6E8A-4147-A177-3AD203B41FA5}">
                      <a16:colId xmlns:a16="http://schemas.microsoft.com/office/drawing/2014/main" xmlns="" val="20004"/>
                    </a:ext>
                  </a:extLst>
                </a:gridCol>
              </a:tblGrid>
              <a:tr h="0">
                <a:tc>
                  <a:txBody>
                    <a:bodyPr/>
                    <a:lstStyle/>
                    <a:p>
                      <a:pPr algn="just">
                        <a:spcAft>
                          <a:spcPts val="0"/>
                        </a:spcAft>
                      </a:pPr>
                      <a:r>
                        <a:rPr lang="de-DE" sz="1550" dirty="0">
                          <a:effectLst/>
                        </a:rPr>
                        <a:t> </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gridSpan="4">
                  <a:txBody>
                    <a:bodyPr/>
                    <a:lstStyle/>
                    <a:p>
                      <a:pPr algn="ctr">
                        <a:spcAft>
                          <a:spcPts val="0"/>
                        </a:spcAft>
                      </a:pPr>
                      <a:r>
                        <a:rPr lang="de-DE" sz="1550" dirty="0" smtClean="0">
                          <a:effectLst/>
                        </a:rPr>
                        <a:t>Cluster (n=57)</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0000"/>
                  </a:ext>
                </a:extLst>
              </a:tr>
              <a:tr h="0">
                <a:tc rowSpan="2">
                  <a:txBody>
                    <a:bodyPr/>
                    <a:lstStyle/>
                    <a:p>
                      <a:pPr algn="just">
                        <a:spcAft>
                          <a:spcPts val="0"/>
                        </a:spcAft>
                      </a:pPr>
                      <a:r>
                        <a:rPr lang="de-DE" sz="1550" dirty="0">
                          <a:effectLst/>
                        </a:rPr>
                        <a:t> </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spcAft>
                          <a:spcPts val="0"/>
                        </a:spcAft>
                      </a:pPr>
                      <a:r>
                        <a:rPr lang="de-DE" sz="1550" dirty="0">
                          <a:effectLst/>
                        </a:rPr>
                        <a:t>1</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Aft>
                          <a:spcPts val="0"/>
                        </a:spcAft>
                      </a:pPr>
                      <a:r>
                        <a:rPr lang="de-DE" sz="1550">
                          <a:effectLst/>
                        </a:rPr>
                        <a:t>2</a:t>
                      </a:r>
                      <a:endParaRPr lang="de-DE" sz="155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Aft>
                          <a:spcPts val="0"/>
                        </a:spcAft>
                      </a:pPr>
                      <a:r>
                        <a:rPr lang="de-DE" sz="1550" dirty="0">
                          <a:effectLst/>
                        </a:rPr>
                        <a:t>3</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Aft>
                          <a:spcPts val="0"/>
                        </a:spcAft>
                      </a:pPr>
                      <a:r>
                        <a:rPr lang="de-DE" sz="1550" dirty="0">
                          <a:effectLst/>
                        </a:rPr>
                        <a:t>4</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0">
                <a:tc vMerge="1">
                  <a:txBody>
                    <a:bodyPr/>
                    <a:lstStyle/>
                    <a:p>
                      <a:endParaRPr lang="de-DE"/>
                    </a:p>
                  </a:txBody>
                  <a:tcPr/>
                </a:tc>
                <a:tc>
                  <a:txBody>
                    <a:bodyPr/>
                    <a:lstStyle/>
                    <a:p>
                      <a:pPr algn="ctr">
                        <a:spcAft>
                          <a:spcPts val="0"/>
                        </a:spcAft>
                      </a:pPr>
                      <a:r>
                        <a:rPr lang="de-DE" sz="1550" dirty="0">
                          <a:effectLst/>
                        </a:rPr>
                        <a:t>Spannungsreiche Intimität</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Aft>
                          <a:spcPts val="0"/>
                        </a:spcAft>
                      </a:pPr>
                      <a:r>
                        <a:rPr lang="de-DE" sz="1550" dirty="0">
                          <a:effectLst/>
                        </a:rPr>
                        <a:t>Breit und konfliktarm</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Aft>
                          <a:spcPts val="0"/>
                        </a:spcAft>
                      </a:pPr>
                      <a:r>
                        <a:rPr lang="de-DE" sz="1550">
                          <a:effectLst/>
                        </a:rPr>
                        <a:t>Fragmente gleichen Geschlechts</a:t>
                      </a:r>
                      <a:endParaRPr lang="de-DE" sz="155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Aft>
                          <a:spcPts val="0"/>
                        </a:spcAft>
                      </a:pPr>
                      <a:r>
                        <a:rPr lang="de-DE" sz="1550" dirty="0">
                          <a:effectLst/>
                        </a:rPr>
                        <a:t>Konflikte in Peer-Group</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0">
                <a:tc>
                  <a:txBody>
                    <a:bodyPr/>
                    <a:lstStyle/>
                    <a:p>
                      <a:pPr algn="l">
                        <a:spcAft>
                          <a:spcPts val="0"/>
                        </a:spcAft>
                      </a:pPr>
                      <a:r>
                        <a:rPr lang="de-DE" sz="1550" b="0" kern="1200" dirty="0" smtClean="0">
                          <a:solidFill>
                            <a:schemeClr val="tx1"/>
                          </a:solidFill>
                          <a:effectLst/>
                          <a:latin typeface="+mn-lt"/>
                          <a:ea typeface="+mn-ea"/>
                          <a:cs typeface="+mn-cs"/>
                        </a:rPr>
                        <a:t>Größe</a:t>
                      </a:r>
                      <a:endParaRPr lang="de-DE" sz="1550" b="0" kern="1200" dirty="0">
                        <a:solidFill>
                          <a:schemeClr val="tx1"/>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spcAft>
                          <a:spcPts val="0"/>
                        </a:spcAft>
                      </a:pPr>
                      <a:r>
                        <a:rPr lang="de-DE" sz="1550" dirty="0">
                          <a:solidFill>
                            <a:schemeClr val="bg1"/>
                          </a:solidFill>
                          <a:effectLst/>
                        </a:rPr>
                        <a:t>5,47</a:t>
                      </a:r>
                      <a:endParaRPr lang="de-DE" sz="155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1"/>
                    </a:solidFill>
                  </a:tcPr>
                </a:tc>
                <a:tc>
                  <a:txBody>
                    <a:bodyPr/>
                    <a:lstStyle/>
                    <a:p>
                      <a:pPr algn="r">
                        <a:spcAft>
                          <a:spcPts val="0"/>
                        </a:spcAft>
                      </a:pPr>
                      <a:r>
                        <a:rPr lang="de-DE" sz="1550" dirty="0">
                          <a:effectLst/>
                        </a:rPr>
                        <a:t>8,93</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65000"/>
                      </a:schemeClr>
                    </a:solidFill>
                  </a:tcPr>
                </a:tc>
                <a:tc>
                  <a:txBody>
                    <a:bodyPr/>
                    <a:lstStyle/>
                    <a:p>
                      <a:pPr algn="r">
                        <a:spcAft>
                          <a:spcPts val="0"/>
                        </a:spcAft>
                      </a:pPr>
                      <a:r>
                        <a:rPr lang="de-DE" sz="1550" dirty="0">
                          <a:effectLst/>
                        </a:rPr>
                        <a:t>7,40</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spcAft>
                          <a:spcPts val="0"/>
                        </a:spcAft>
                      </a:pPr>
                      <a:r>
                        <a:rPr lang="de-DE" sz="1550">
                          <a:effectLst/>
                        </a:rPr>
                        <a:t>6,20</a:t>
                      </a:r>
                      <a:endParaRPr lang="de-DE" sz="155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l">
                        <a:spcAft>
                          <a:spcPts val="0"/>
                        </a:spcAft>
                      </a:pPr>
                      <a:r>
                        <a:rPr lang="de-DE" sz="1550" dirty="0">
                          <a:effectLst/>
                        </a:rPr>
                        <a:t>Dichte</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0,44</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0,33</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solidFill>
                            <a:schemeClr val="bg1"/>
                          </a:solidFill>
                          <a:effectLst/>
                        </a:rPr>
                        <a:t>0,24</a:t>
                      </a:r>
                      <a:endParaRPr lang="de-DE" sz="155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r">
                        <a:spcAft>
                          <a:spcPts val="0"/>
                        </a:spcAft>
                      </a:pPr>
                      <a:r>
                        <a:rPr lang="de-DE" sz="1550" dirty="0">
                          <a:effectLst/>
                        </a:rPr>
                        <a:t>0,44</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4"/>
                  </a:ext>
                </a:extLst>
              </a:tr>
              <a:tr h="0">
                <a:tc>
                  <a:txBody>
                    <a:bodyPr/>
                    <a:lstStyle/>
                    <a:p>
                      <a:pPr algn="l">
                        <a:spcAft>
                          <a:spcPts val="0"/>
                        </a:spcAft>
                      </a:pPr>
                      <a:r>
                        <a:rPr lang="de-DE" sz="1550" dirty="0">
                          <a:effectLst/>
                        </a:rPr>
                        <a:t>Konfliktdichte</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0,18</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solidFill>
                            <a:schemeClr val="bg1"/>
                          </a:solidFill>
                          <a:effectLst/>
                        </a:rPr>
                        <a:t>0,01</a:t>
                      </a:r>
                      <a:endParaRPr lang="de-DE" sz="155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r">
                        <a:spcAft>
                          <a:spcPts val="0"/>
                        </a:spcAft>
                      </a:pPr>
                      <a:r>
                        <a:rPr lang="de-DE" sz="1550">
                          <a:effectLst/>
                        </a:rPr>
                        <a:t>0,02</a:t>
                      </a:r>
                      <a:endParaRPr lang="de-DE" sz="155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0,23</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0">
                <a:tc>
                  <a:txBody>
                    <a:bodyPr/>
                    <a:lstStyle/>
                    <a:p>
                      <a:pPr algn="l">
                        <a:spcAft>
                          <a:spcPts val="0"/>
                        </a:spcAft>
                      </a:pPr>
                      <a:r>
                        <a:rPr lang="de-DE" sz="1550" dirty="0">
                          <a:effectLst/>
                        </a:rPr>
                        <a:t>Konflikte zwischen Ego und Alteri</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0,31</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solidFill>
                            <a:schemeClr val="bg1"/>
                          </a:solidFill>
                          <a:effectLst/>
                        </a:rPr>
                        <a:t>0,14</a:t>
                      </a:r>
                      <a:endParaRPr lang="de-DE" sz="155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r">
                        <a:spcAft>
                          <a:spcPts val="0"/>
                        </a:spcAft>
                      </a:pPr>
                      <a:r>
                        <a:rPr lang="de-DE" sz="1550" dirty="0">
                          <a:effectLst/>
                        </a:rPr>
                        <a:t>0,26</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0,37</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6"/>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550" dirty="0" smtClean="0">
                          <a:effectLst/>
                        </a:rPr>
                        <a:t>Dauer der Beziehungen</a:t>
                      </a:r>
                      <a:endParaRPr lang="de-DE" sz="1550" dirty="0" smtClean="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0,86</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c>
                  <a:txBody>
                    <a:bodyPr/>
                    <a:lstStyle/>
                    <a:p>
                      <a:pPr algn="r">
                        <a:spcAft>
                          <a:spcPts val="0"/>
                        </a:spcAft>
                      </a:pPr>
                      <a:r>
                        <a:rPr lang="de-DE" sz="1550" dirty="0">
                          <a:effectLst/>
                        </a:rPr>
                        <a:t>0,76</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solidFill>
                            <a:schemeClr val="bg1"/>
                          </a:solidFill>
                          <a:effectLst/>
                        </a:rPr>
                        <a:t>0,72</a:t>
                      </a:r>
                      <a:endParaRPr lang="de-DE" sz="155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r">
                        <a:spcAft>
                          <a:spcPts val="0"/>
                        </a:spcAft>
                      </a:pPr>
                      <a:r>
                        <a:rPr lang="de-DE" sz="1550" dirty="0">
                          <a:effectLst/>
                        </a:rPr>
                        <a:t>0,77</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gn="l">
                        <a:spcAft>
                          <a:spcPts val="0"/>
                        </a:spcAft>
                      </a:pPr>
                      <a:r>
                        <a:rPr lang="de-DE" sz="1550" dirty="0">
                          <a:effectLst/>
                        </a:rPr>
                        <a:t>Homophilie bzgl. des Geschlechts</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0,51</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0,55</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0,79</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c>
                  <a:txBody>
                    <a:bodyPr/>
                    <a:lstStyle/>
                    <a:p>
                      <a:pPr algn="r">
                        <a:spcAft>
                          <a:spcPts val="0"/>
                        </a:spcAft>
                      </a:pPr>
                      <a:r>
                        <a:rPr lang="de-DE" sz="1550" dirty="0">
                          <a:solidFill>
                            <a:schemeClr val="bg1"/>
                          </a:solidFill>
                          <a:effectLst/>
                        </a:rPr>
                        <a:t>0,37</a:t>
                      </a:r>
                      <a:endParaRPr lang="de-DE" sz="155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xmlns="" val="10008"/>
                  </a:ext>
                </a:extLst>
              </a:tr>
              <a:tr h="0">
                <a:tc>
                  <a:txBody>
                    <a:bodyPr/>
                    <a:lstStyle/>
                    <a:p>
                      <a:pPr algn="l">
                        <a:spcAft>
                          <a:spcPts val="0"/>
                        </a:spcAft>
                      </a:pPr>
                      <a:r>
                        <a:rPr lang="de-DE" sz="1550" dirty="0">
                          <a:effectLst/>
                        </a:rPr>
                        <a:t>Homophilie bzgl. des Lebensalters</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kern="1200" dirty="0">
                          <a:solidFill>
                            <a:schemeClr val="bg1"/>
                          </a:solidFill>
                          <a:effectLst/>
                          <a:latin typeface="+mn-lt"/>
                          <a:ea typeface="+mn-ea"/>
                          <a:cs typeface="+mn-cs"/>
                        </a:rPr>
                        <a:t>0,28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r">
                        <a:spcAft>
                          <a:spcPts val="0"/>
                        </a:spcAft>
                      </a:pPr>
                      <a:r>
                        <a:rPr lang="de-DE" sz="1550" dirty="0">
                          <a:solidFill>
                            <a:schemeClr val="tx1"/>
                          </a:solidFill>
                          <a:effectLst/>
                        </a:rPr>
                        <a:t>0,32</a:t>
                      </a:r>
                      <a:endParaRPr lang="de-DE" sz="155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spcAft>
                          <a:spcPts val="0"/>
                        </a:spcAft>
                      </a:pPr>
                      <a:r>
                        <a:rPr lang="de-DE" sz="1550" dirty="0">
                          <a:effectLst/>
                        </a:rPr>
                        <a:t>0,51</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de-DE" sz="1550" dirty="0">
                          <a:effectLst/>
                        </a:rPr>
                        <a:t>0,82</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9"/>
                  </a:ext>
                </a:extLst>
              </a:tr>
              <a:tr h="0">
                <a:tc>
                  <a:txBody>
                    <a:bodyPr/>
                    <a:lstStyle/>
                    <a:p>
                      <a:pPr algn="l">
                        <a:spcAft>
                          <a:spcPts val="0"/>
                        </a:spcAft>
                      </a:pPr>
                      <a:r>
                        <a:rPr lang="de-DE" sz="1550" dirty="0">
                          <a:effectLst/>
                        </a:rPr>
                        <a:t>Multiplexität</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de-DE" sz="1550" dirty="0">
                          <a:effectLst/>
                        </a:rPr>
                        <a:t>0,42</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spcAft>
                          <a:spcPts val="0"/>
                        </a:spcAft>
                      </a:pPr>
                      <a:r>
                        <a:rPr lang="de-DE" sz="1550" dirty="0">
                          <a:solidFill>
                            <a:schemeClr val="bg1"/>
                          </a:solidFill>
                          <a:effectLst/>
                        </a:rPr>
                        <a:t>0,32</a:t>
                      </a:r>
                      <a:endParaRPr lang="de-DE" sz="155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spcAft>
                          <a:spcPts val="0"/>
                        </a:spcAft>
                      </a:pPr>
                      <a:r>
                        <a:rPr lang="de-DE" sz="1550" dirty="0">
                          <a:effectLst/>
                        </a:rPr>
                        <a:t>0,39</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de-DE" sz="1550" dirty="0">
                          <a:effectLst/>
                        </a:rPr>
                        <a:t>0,34</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0">
                <a:tc>
                  <a:txBody>
                    <a:bodyPr/>
                    <a:lstStyle/>
                    <a:p>
                      <a:pPr algn="just">
                        <a:spcAft>
                          <a:spcPts val="0"/>
                        </a:spcAft>
                      </a:pPr>
                      <a:r>
                        <a:rPr lang="de-DE" sz="1550" dirty="0">
                          <a:effectLst/>
                        </a:rPr>
                        <a:t>Häufigkeiten</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de-DE" sz="1550" dirty="0">
                          <a:solidFill>
                            <a:schemeClr val="tx1"/>
                          </a:solidFill>
                          <a:effectLst/>
                        </a:rPr>
                        <a:t>17</a:t>
                      </a:r>
                      <a:endParaRPr lang="de-DE" sz="155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spcAft>
                          <a:spcPts val="0"/>
                        </a:spcAft>
                      </a:pPr>
                      <a:r>
                        <a:rPr lang="de-DE" sz="1550" dirty="0">
                          <a:solidFill>
                            <a:schemeClr val="tx1"/>
                          </a:solidFill>
                          <a:effectLst/>
                        </a:rPr>
                        <a:t>15</a:t>
                      </a:r>
                      <a:endParaRPr lang="de-DE" sz="155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de-DE" sz="1550" dirty="0">
                          <a:effectLst/>
                        </a:rPr>
                        <a:t>20</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de-DE" sz="1550" dirty="0">
                          <a:effectLst/>
                        </a:rPr>
                        <a:t>5</a:t>
                      </a:r>
                      <a:endParaRPr lang="de-DE" sz="1550" dirty="0">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1"/>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279094976"/>
              </p:ext>
            </p:extLst>
          </p:nvPr>
        </p:nvGraphicFramePr>
        <p:xfrm>
          <a:off x="580465" y="4969557"/>
          <a:ext cx="11001951" cy="1508760"/>
        </p:xfrm>
        <a:graphic>
          <a:graphicData uri="http://schemas.openxmlformats.org/drawingml/2006/table">
            <a:tbl>
              <a:tblPr firstRow="1" bandRow="1">
                <a:tableStyleId>{5C22544A-7EE6-4342-B048-85BDC9FD1C3A}</a:tableStyleId>
              </a:tblPr>
              <a:tblGrid>
                <a:gridCol w="2865951">
                  <a:extLst>
                    <a:ext uri="{9D8B030D-6E8A-4147-A177-3AD203B41FA5}">
                      <a16:colId xmlns:a16="http://schemas.microsoft.com/office/drawing/2014/main" xmlns="" val="20000"/>
                    </a:ext>
                  </a:extLst>
                </a:gridCol>
                <a:gridCol w="2034000">
                  <a:extLst>
                    <a:ext uri="{9D8B030D-6E8A-4147-A177-3AD203B41FA5}">
                      <a16:colId xmlns:a16="http://schemas.microsoft.com/office/drawing/2014/main" xmlns="" val="20001"/>
                    </a:ext>
                  </a:extLst>
                </a:gridCol>
                <a:gridCol w="2034000">
                  <a:extLst>
                    <a:ext uri="{9D8B030D-6E8A-4147-A177-3AD203B41FA5}">
                      <a16:colId xmlns:a16="http://schemas.microsoft.com/office/drawing/2014/main" xmlns="" val="20002"/>
                    </a:ext>
                  </a:extLst>
                </a:gridCol>
                <a:gridCol w="2034000">
                  <a:extLst>
                    <a:ext uri="{9D8B030D-6E8A-4147-A177-3AD203B41FA5}">
                      <a16:colId xmlns:a16="http://schemas.microsoft.com/office/drawing/2014/main" xmlns="" val="20003"/>
                    </a:ext>
                  </a:extLst>
                </a:gridCol>
                <a:gridCol w="2034000">
                  <a:extLst>
                    <a:ext uri="{9D8B030D-6E8A-4147-A177-3AD203B41FA5}">
                      <a16:colId xmlns:a16="http://schemas.microsoft.com/office/drawing/2014/main" xmlns="" val="20004"/>
                    </a:ext>
                  </a:extLst>
                </a:gridCol>
              </a:tblGrid>
              <a:tr h="370840">
                <a:tc>
                  <a:txBody>
                    <a:bodyPr/>
                    <a:lstStyle/>
                    <a:p>
                      <a:pPr marL="0" algn="l" defTabSz="457200" rtl="0" eaLnBrk="1" latinLnBrk="0" hangingPunct="1">
                        <a:spcAft>
                          <a:spcPts val="0"/>
                        </a:spcAft>
                      </a:pPr>
                      <a:r>
                        <a:rPr lang="de-DE" sz="1550" b="0" kern="1200" dirty="0" smtClean="0">
                          <a:solidFill>
                            <a:schemeClr val="tx1"/>
                          </a:solidFill>
                          <a:effectLst/>
                          <a:latin typeface="+mn-lt"/>
                          <a:ea typeface="+mn-ea"/>
                          <a:cs typeface="+mn-cs"/>
                        </a:rPr>
                        <a:t>Attributionale Merkmale der Alteri,</a:t>
                      </a:r>
                      <a:r>
                        <a:rPr lang="de-DE" sz="1550" b="0" kern="1200" baseline="0" dirty="0" smtClean="0">
                          <a:solidFill>
                            <a:schemeClr val="tx1"/>
                          </a:solidFill>
                          <a:effectLst/>
                          <a:latin typeface="+mn-lt"/>
                          <a:ea typeface="+mn-ea"/>
                          <a:cs typeface="+mn-cs"/>
                        </a:rPr>
                        <a:t> zu Wohn- und Behandlungssetting</a:t>
                      </a:r>
                      <a:endParaRPr lang="de-DE" sz="1550" b="0"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spcAft>
                          <a:spcPts val="0"/>
                        </a:spcAft>
                      </a:pPr>
                      <a:r>
                        <a:rPr lang="de-DE" sz="1550" b="0" kern="1200" dirty="0" smtClean="0">
                          <a:solidFill>
                            <a:schemeClr val="tx1"/>
                          </a:solidFill>
                          <a:effectLst/>
                          <a:latin typeface="+mn-lt"/>
                          <a:ea typeface="+mn-ea"/>
                          <a:cs typeface="+mn-cs"/>
                        </a:rPr>
                        <a:t>Zusammenleben mit Familie, geringe Bedeutung von Profis trotz Anbindung ans Hilfesystem.</a:t>
                      </a:r>
                      <a:endParaRPr lang="de-DE" sz="1550" b="0"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spcAft>
                          <a:spcPts val="0"/>
                        </a:spcAft>
                      </a:pPr>
                      <a:r>
                        <a:rPr lang="de-DE" sz="1550" b="0" kern="1200" dirty="0" smtClean="0">
                          <a:solidFill>
                            <a:schemeClr val="tx1"/>
                          </a:solidFill>
                          <a:effectLst/>
                          <a:latin typeface="+mn-lt"/>
                          <a:ea typeface="+mn-ea"/>
                          <a:cs typeface="+mn-cs"/>
                        </a:rPr>
                        <a:t>Alteri</a:t>
                      </a:r>
                      <a:r>
                        <a:rPr lang="de-DE" sz="1550" b="0" kern="1200" baseline="0" dirty="0" smtClean="0">
                          <a:solidFill>
                            <a:schemeClr val="tx1"/>
                          </a:solidFill>
                          <a:effectLst/>
                          <a:latin typeface="+mn-lt"/>
                          <a:ea typeface="+mn-ea"/>
                          <a:cs typeface="+mn-cs"/>
                        </a:rPr>
                        <a:t> nehmen </a:t>
                      </a:r>
                      <a:r>
                        <a:rPr lang="de-DE" sz="1550" b="0" i="1" kern="1200" baseline="0" dirty="0" smtClean="0">
                          <a:solidFill>
                            <a:schemeClr val="tx1"/>
                          </a:solidFill>
                          <a:effectLst/>
                          <a:latin typeface="+mn-lt"/>
                          <a:ea typeface="+mn-ea"/>
                          <a:cs typeface="+mn-cs"/>
                        </a:rPr>
                        <a:t>unterschiedliche</a:t>
                      </a:r>
                      <a:r>
                        <a:rPr lang="de-DE" sz="1550" b="0" kern="1200" baseline="0" dirty="0" smtClean="0">
                          <a:solidFill>
                            <a:schemeClr val="tx1"/>
                          </a:solidFill>
                          <a:effectLst/>
                          <a:latin typeface="+mn-lt"/>
                          <a:ea typeface="+mn-ea"/>
                          <a:cs typeface="+mn-cs"/>
                        </a:rPr>
                        <a:t> Rollen gegenüber Ego ein. Nutzen komplementärer Hilfen.</a:t>
                      </a:r>
                      <a:endParaRPr lang="de-DE" sz="1550" b="0"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spcAft>
                          <a:spcPts val="0"/>
                        </a:spcAft>
                      </a:pPr>
                      <a:r>
                        <a:rPr lang="de-DE" sz="1550" b="0" kern="1200" dirty="0" smtClean="0">
                          <a:solidFill>
                            <a:schemeClr val="tx1"/>
                          </a:solidFill>
                          <a:effectLst/>
                          <a:latin typeface="+mn-lt"/>
                          <a:ea typeface="+mn-ea"/>
                          <a:cs typeface="+mn-cs"/>
                        </a:rPr>
                        <a:t>Klinische</a:t>
                      </a:r>
                      <a:r>
                        <a:rPr lang="de-DE" sz="1550" b="0" kern="1200" baseline="0" dirty="0" smtClean="0">
                          <a:solidFill>
                            <a:schemeClr val="tx1"/>
                          </a:solidFill>
                          <a:effectLst/>
                          <a:latin typeface="+mn-lt"/>
                          <a:ea typeface="+mn-ea"/>
                          <a:cs typeface="+mn-cs"/>
                        </a:rPr>
                        <a:t> Behandlung und/ oder stationäres komplementär-psychiatrisches Setting. </a:t>
                      </a:r>
                      <a:endParaRPr lang="de-DE" sz="1550" b="0"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spcAft>
                          <a:spcPts val="0"/>
                        </a:spcAft>
                      </a:pPr>
                      <a:r>
                        <a:rPr lang="de-DE" sz="1550" b="0" i="1" kern="1200" dirty="0" smtClean="0">
                          <a:solidFill>
                            <a:schemeClr val="tx1"/>
                          </a:solidFill>
                          <a:effectLst/>
                          <a:latin typeface="+mn-lt"/>
                          <a:ea typeface="+mn-ea"/>
                          <a:cs typeface="+mn-cs"/>
                        </a:rPr>
                        <a:t>Mindestens</a:t>
                      </a:r>
                      <a:r>
                        <a:rPr lang="de-DE" sz="1550" b="0" kern="1200" dirty="0" smtClean="0">
                          <a:solidFill>
                            <a:schemeClr val="tx1"/>
                          </a:solidFill>
                          <a:effectLst/>
                          <a:latin typeface="+mn-lt"/>
                          <a:ea typeface="+mn-ea"/>
                          <a:cs typeface="+mn-cs"/>
                        </a:rPr>
                        <a:t> eine Partnerschaft, sonst Freundschaften,</a:t>
                      </a:r>
                      <a:r>
                        <a:rPr lang="de-DE" sz="1550" b="0" kern="1200" baseline="0" dirty="0" smtClean="0">
                          <a:solidFill>
                            <a:schemeClr val="tx1"/>
                          </a:solidFill>
                          <a:effectLst/>
                          <a:latin typeface="+mn-lt"/>
                          <a:ea typeface="+mn-ea"/>
                          <a:cs typeface="+mn-cs"/>
                        </a:rPr>
                        <a:t> w</a:t>
                      </a:r>
                      <a:r>
                        <a:rPr lang="de-DE" sz="1550" b="0" kern="1200" dirty="0" smtClean="0">
                          <a:solidFill>
                            <a:schemeClr val="tx1"/>
                          </a:solidFill>
                          <a:effectLst/>
                          <a:latin typeface="+mn-lt"/>
                          <a:ea typeface="+mn-ea"/>
                          <a:cs typeface="+mn-cs"/>
                        </a:rPr>
                        <a:t>enig Anbindung ans Hilfesystem.</a:t>
                      </a:r>
                      <a:endParaRPr lang="de-DE" sz="1550" b="0"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7" name="Rechteck 6"/>
          <p:cNvSpPr/>
          <p:nvPr/>
        </p:nvSpPr>
        <p:spPr>
          <a:xfrm>
            <a:off x="7510272" y="2097024"/>
            <a:ext cx="2048256" cy="4381293"/>
          </a:xfrm>
          <a:prstGeom prst="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p:cNvSpPr>
            <a:spLocks noGrp="1"/>
          </p:cNvSpPr>
          <p:nvPr>
            <p:ph type="sldNum" sz="quarter" idx="12"/>
          </p:nvPr>
        </p:nvSpPr>
        <p:spPr/>
        <p:txBody>
          <a:bodyPr/>
          <a:lstStyle/>
          <a:p>
            <a:fld id="{134E5D34-F008-4D03-B214-D420D45A42EB}" type="slidenum">
              <a:rPr lang="de-DE" smtClean="0"/>
              <a:t>12</a:t>
            </a:fld>
            <a:endParaRPr lang="de-DE"/>
          </a:p>
        </p:txBody>
      </p:sp>
    </p:spTree>
    <p:extLst>
      <p:ext uri="{BB962C8B-B14F-4D97-AF65-F5344CB8AC3E}">
        <p14:creationId xmlns:p14="http://schemas.microsoft.com/office/powerpoint/2010/main" val="2713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Sozialpsychiatrie ist an der Lebenswelt orientiert</a:t>
            </a:r>
            <a:endParaRPr lang="de-DE" dirty="0"/>
          </a:p>
        </p:txBody>
      </p:sp>
      <p:sp>
        <p:nvSpPr>
          <p:cNvPr id="4" name="Inhaltsplatzhalter 3"/>
          <p:cNvSpPr>
            <a:spLocks noGrp="1"/>
          </p:cNvSpPr>
          <p:nvPr>
            <p:ph idx="1"/>
          </p:nvPr>
        </p:nvSpPr>
        <p:spPr>
          <a:xfrm>
            <a:off x="581193" y="2180496"/>
            <a:ext cx="6988531" cy="3678303"/>
          </a:xfrm>
        </p:spPr>
        <p:txBody>
          <a:bodyPr/>
          <a:lstStyle/>
          <a:p>
            <a:r>
              <a:rPr lang="de-DE" dirty="0" smtClean="0"/>
              <a:t>„Lebensweltorientierung </a:t>
            </a:r>
            <a:r>
              <a:rPr lang="de-DE" dirty="0"/>
              <a:t>nutzt die professionellen Kompetenzen zur Reorganisation gegebener Lebensverhältnisse, damit ein </a:t>
            </a:r>
            <a:r>
              <a:rPr lang="de-DE" dirty="0" err="1"/>
              <a:t>gelingenderer</a:t>
            </a:r>
            <a:r>
              <a:rPr lang="de-DE" dirty="0"/>
              <a:t> Alltag möglich wird. Lebensweltorientierung geht von den alltäglichen Erfahrungen der Menschen in ihrer gesellschaftlichen Situation aus und wie sich diese gesellschaftliche Situation im Alltag der Menschen </a:t>
            </a:r>
            <a:r>
              <a:rPr lang="de-DE" dirty="0" smtClean="0"/>
              <a:t>repräsentiert“ (Thiersch, Grunwald, </a:t>
            </a:r>
            <a:r>
              <a:rPr lang="de-DE" dirty="0" err="1" smtClean="0"/>
              <a:t>Köngeter</a:t>
            </a:r>
            <a:r>
              <a:rPr lang="de-DE" dirty="0" smtClean="0"/>
              <a:t> 2012:178).</a:t>
            </a:r>
            <a:endParaRPr lang="de-DE" dirty="0"/>
          </a:p>
          <a:p>
            <a:r>
              <a:rPr lang="de-DE" dirty="0" smtClean="0"/>
              <a:t>"</a:t>
            </a:r>
            <a:r>
              <a:rPr lang="de-DE" dirty="0"/>
              <a:t>Die vorausgesetzte Doppelbindung menschlicher Strukturentwicklung ermöglicht einen relational-konstruktivistischen Ansatz, in dem Lebenswelt und Lebenslage theoretisch unterschieden und gerade dadurch zueinander ins Verhältnis gesetzt werden können. </a:t>
            </a:r>
            <a:r>
              <a:rPr lang="de-DE" dirty="0" smtClean="0"/>
              <a:t> … Das </a:t>
            </a:r>
            <a:r>
              <a:rPr lang="de-DE" dirty="0"/>
              <a:t>ist einer der zentralen Erträge der </a:t>
            </a:r>
            <a:r>
              <a:rPr lang="de-DE" dirty="0" smtClean="0"/>
              <a:t>… </a:t>
            </a:r>
            <a:r>
              <a:rPr lang="de-DE" i="1" dirty="0" smtClean="0"/>
              <a:t>relationalen </a:t>
            </a:r>
            <a:r>
              <a:rPr lang="de-DE" i="1" dirty="0"/>
              <a:t>Wende</a:t>
            </a:r>
            <a:r>
              <a:rPr lang="de-DE" dirty="0"/>
              <a:t> radikal-konstruktivistischer </a:t>
            </a:r>
            <a:r>
              <a:rPr lang="de-DE" dirty="0" smtClean="0"/>
              <a:t>Theorienbildung“ (Kraus 2019:38).</a:t>
            </a:r>
            <a:endParaRPr lang="de-DE" dirty="0"/>
          </a:p>
        </p:txBody>
      </p:sp>
      <p:sp>
        <p:nvSpPr>
          <p:cNvPr id="7" name="Ellipse 6"/>
          <p:cNvSpPr/>
          <p:nvPr/>
        </p:nvSpPr>
        <p:spPr>
          <a:xfrm>
            <a:off x="9681327" y="3167405"/>
            <a:ext cx="1819373" cy="17345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(inter-)</a:t>
            </a:r>
            <a:br>
              <a:rPr lang="de-DE" dirty="0" smtClean="0"/>
            </a:br>
            <a:r>
              <a:rPr lang="de-DE" dirty="0" smtClean="0"/>
              <a:t>subjektive Lebenswelt</a:t>
            </a:r>
            <a:endParaRPr lang="de-DE" dirty="0"/>
          </a:p>
        </p:txBody>
      </p:sp>
      <p:sp>
        <p:nvSpPr>
          <p:cNvPr id="8" name="Ellipse 7"/>
          <p:cNvSpPr/>
          <p:nvPr/>
        </p:nvSpPr>
        <p:spPr>
          <a:xfrm>
            <a:off x="7861954" y="3167404"/>
            <a:ext cx="1819373" cy="1734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Objektive Lebenslage</a:t>
            </a:r>
            <a:endParaRPr lang="de-DE" dirty="0"/>
          </a:p>
        </p:txBody>
      </p:sp>
      <p:sp>
        <p:nvSpPr>
          <p:cNvPr id="9" name="Nach unten gekrümmter Pfeil 8"/>
          <p:cNvSpPr/>
          <p:nvPr/>
        </p:nvSpPr>
        <p:spPr>
          <a:xfrm>
            <a:off x="8691513" y="2375555"/>
            <a:ext cx="2083324" cy="791849"/>
          </a:xfrm>
          <a:prstGeom prst="curvedDownArrow">
            <a:avLst/>
          </a:prstGeom>
          <a:gradFill flip="none" rotWithShape="1">
            <a:gsLst>
              <a:gs pos="30000">
                <a:schemeClr val="accent1"/>
              </a:gs>
              <a:gs pos="74000">
                <a:schemeClr val="accent1">
                  <a:lumMod val="45000"/>
                  <a:lumOff val="55000"/>
                </a:schemeClr>
              </a:gs>
              <a:gs pos="83000">
                <a:schemeClr val="accent1">
                  <a:lumMod val="45000"/>
                  <a:lumOff val="55000"/>
                </a:schemeClr>
              </a:gs>
              <a:gs pos="100000">
                <a:schemeClr val="accent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0" name="Nach unten gekrümmter Pfeil 9"/>
          <p:cNvSpPr/>
          <p:nvPr/>
        </p:nvSpPr>
        <p:spPr>
          <a:xfrm rot="10800000">
            <a:off x="8616096" y="4901937"/>
            <a:ext cx="2083324" cy="791849"/>
          </a:xfrm>
          <a:prstGeom prst="curvedDownArrow">
            <a:avLst/>
          </a:prstGeom>
          <a:gradFill flip="none" rotWithShape="1">
            <a:gsLst>
              <a:gs pos="62000">
                <a:schemeClr val="accent1">
                  <a:lumMod val="45000"/>
                  <a:lumOff val="55000"/>
                </a:schemeClr>
              </a:gs>
              <a:gs pos="28000">
                <a:schemeClr val="accent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1" name="Textfeld 10"/>
          <p:cNvSpPr txBox="1"/>
          <p:nvPr/>
        </p:nvSpPr>
        <p:spPr>
          <a:xfrm>
            <a:off x="8954804" y="2004413"/>
            <a:ext cx="1556741" cy="659600"/>
          </a:xfrm>
          <a:prstGeom prst="rect">
            <a:avLst/>
          </a:prstGeom>
          <a:noFill/>
        </p:spPr>
        <p:txBody>
          <a:bodyPr wrap="square" rtlCol="0">
            <a:spAutoFit/>
          </a:bodyPr>
          <a:lstStyle/>
          <a:p>
            <a:pPr algn="ctr"/>
            <a:r>
              <a:rPr lang="de-DE" dirty="0"/>
              <a:t>wird erfahren</a:t>
            </a:r>
          </a:p>
          <a:p>
            <a:endParaRPr lang="de-DE" dirty="0"/>
          </a:p>
        </p:txBody>
      </p:sp>
      <p:sp>
        <p:nvSpPr>
          <p:cNvPr id="12" name="Textfeld 11"/>
          <p:cNvSpPr txBox="1"/>
          <p:nvPr/>
        </p:nvSpPr>
        <p:spPr>
          <a:xfrm>
            <a:off x="8879387" y="5693786"/>
            <a:ext cx="1556741" cy="659600"/>
          </a:xfrm>
          <a:prstGeom prst="rect">
            <a:avLst/>
          </a:prstGeom>
          <a:noFill/>
        </p:spPr>
        <p:txBody>
          <a:bodyPr wrap="square" rtlCol="0">
            <a:spAutoFit/>
          </a:bodyPr>
          <a:lstStyle/>
          <a:p>
            <a:pPr algn="ctr"/>
            <a:r>
              <a:rPr lang="de-DE" dirty="0" smtClean="0"/>
              <a:t>gestaltet</a:t>
            </a:r>
            <a:endParaRPr lang="de-DE" dirty="0"/>
          </a:p>
          <a:p>
            <a:endParaRPr lang="de-DE" dirty="0"/>
          </a:p>
        </p:txBody>
      </p:sp>
      <p:sp>
        <p:nvSpPr>
          <p:cNvPr id="13" name="Datumsplatzhalter 12"/>
          <p:cNvSpPr>
            <a:spLocks noGrp="1"/>
          </p:cNvSpPr>
          <p:nvPr>
            <p:ph type="dt" sz="half" idx="10"/>
          </p:nvPr>
        </p:nvSpPr>
        <p:spPr/>
        <p:txBody>
          <a:bodyPr/>
          <a:lstStyle/>
          <a:p>
            <a:r>
              <a:rPr lang="de-DE" smtClean="0"/>
              <a:t>AGpR, Viersen, 10. Oktober 2019</a:t>
            </a:r>
            <a:endParaRPr lang="de-DE"/>
          </a:p>
        </p:txBody>
      </p:sp>
      <p:sp>
        <p:nvSpPr>
          <p:cNvPr id="14" name="Fußzeilenplatzhalter 13"/>
          <p:cNvSpPr>
            <a:spLocks noGrp="1"/>
          </p:cNvSpPr>
          <p:nvPr>
            <p:ph type="ftr" sz="quarter" idx="11"/>
          </p:nvPr>
        </p:nvSpPr>
        <p:spPr/>
        <p:txBody>
          <a:bodyPr/>
          <a:lstStyle/>
          <a:p>
            <a:r>
              <a:rPr lang="de-DE" smtClean="0"/>
              <a:t>Löwenstein: Von der Psyche zur Gemeinschaft.</a:t>
            </a:r>
            <a:endParaRPr lang="de-DE"/>
          </a:p>
        </p:txBody>
      </p:sp>
      <p:sp>
        <p:nvSpPr>
          <p:cNvPr id="15" name="Foliennummernplatzhalter 14"/>
          <p:cNvSpPr>
            <a:spLocks noGrp="1"/>
          </p:cNvSpPr>
          <p:nvPr>
            <p:ph type="sldNum" sz="quarter" idx="12"/>
          </p:nvPr>
        </p:nvSpPr>
        <p:spPr/>
        <p:txBody>
          <a:bodyPr/>
          <a:lstStyle/>
          <a:p>
            <a:fld id="{134E5D34-F008-4D03-B214-D420D45A42EB}" type="slidenum">
              <a:rPr lang="de-DE" smtClean="0"/>
              <a:t>13</a:t>
            </a:fld>
            <a:endParaRPr lang="de-DE"/>
          </a:p>
        </p:txBody>
      </p:sp>
    </p:spTree>
    <p:extLst>
      <p:ext uri="{BB962C8B-B14F-4D97-AF65-F5344CB8AC3E}">
        <p14:creationId xmlns:p14="http://schemas.microsoft.com/office/powerpoint/2010/main" val="3512802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pitopia.de/pictures/standard/l/limbi007/01/limbi007_1372901.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49674" y="4693263"/>
            <a:ext cx="1143517" cy="1143517"/>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9"/>
          <p:cNvSpPr>
            <a:spLocks noGrp="1"/>
          </p:cNvSpPr>
          <p:nvPr>
            <p:ph type="title"/>
          </p:nvPr>
        </p:nvSpPr>
        <p:spPr>
          <a:xfrm>
            <a:off x="581025" y="730250"/>
            <a:ext cx="11029950" cy="987425"/>
          </a:xfrm>
        </p:spPr>
        <p:txBody>
          <a:bodyPr/>
          <a:lstStyle/>
          <a:p>
            <a:pPr eaLnBrk="1" fontAlgn="auto" hangingPunct="1">
              <a:spcAft>
                <a:spcPts val="0"/>
              </a:spcAft>
              <a:defRPr/>
            </a:pPr>
            <a:r>
              <a:rPr lang="de-DE" dirty="0" smtClean="0"/>
              <a:t>Aber wie kommt die Wissenschaft in die Lebenswelt? </a:t>
            </a:r>
            <a:br>
              <a:rPr lang="de-DE" dirty="0" smtClean="0"/>
            </a:br>
            <a:r>
              <a:rPr lang="de-DE" dirty="0" smtClean="0"/>
              <a:t>Die Soziale Diagnose</a:t>
            </a:r>
            <a:endParaRPr lang="de-DE" dirty="0"/>
          </a:p>
        </p:txBody>
      </p:sp>
      <p:pic>
        <p:nvPicPr>
          <p:cNvPr id="1030" name="Picture 6" descr="http://de.clipdealer.com/preview/image/001/259/742/previews/17--1259742-M%26auml%3Bnnch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863" y="3193796"/>
            <a:ext cx="26003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Nach links gekrümmter Pfeil 13"/>
          <p:cNvSpPr/>
          <p:nvPr/>
        </p:nvSpPr>
        <p:spPr>
          <a:xfrm>
            <a:off x="8763000" y="3844671"/>
            <a:ext cx="931863" cy="12938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18" name="Nach links gekrümmter Pfeil 17"/>
          <p:cNvSpPr/>
          <p:nvPr/>
        </p:nvSpPr>
        <p:spPr>
          <a:xfrm>
            <a:off x="8904288" y="2761996"/>
            <a:ext cx="1914525" cy="2874963"/>
          </a:xfrm>
          <a:prstGeom prst="curvedLeftArrow">
            <a:avLst>
              <a:gd name="adj1" fmla="val 14397"/>
              <a:gd name="adj2" fmla="val 29759"/>
              <a:gd name="adj3" fmla="val 202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16" name="Textfeld 15"/>
          <p:cNvSpPr txBox="1">
            <a:spLocks noChangeArrowheads="1"/>
          </p:cNvSpPr>
          <p:nvPr/>
        </p:nvSpPr>
        <p:spPr bwMode="auto">
          <a:xfrm>
            <a:off x="7926388" y="5036884"/>
            <a:ext cx="862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2400"/>
              <a:t>Fall</a:t>
            </a:r>
            <a:endParaRPr lang="de-DE" altLang="de-DE" sz="2800"/>
          </a:p>
        </p:txBody>
      </p:sp>
      <p:pic>
        <p:nvPicPr>
          <p:cNvPr id="1032" name="Picture 8" descr="http://wiki.w311.info/images/archive/0/02/20110521194834!Buch-co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5600" y="2552446"/>
            <a:ext cx="6492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a:spLocks noChangeArrowheads="1"/>
          </p:cNvSpPr>
          <p:nvPr/>
        </p:nvSpPr>
        <p:spPr bwMode="auto">
          <a:xfrm>
            <a:off x="8699500" y="4232021"/>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a:t>deutet</a:t>
            </a:r>
          </a:p>
        </p:txBody>
      </p:sp>
      <p:sp>
        <p:nvSpPr>
          <p:cNvPr id="22" name="Nach links gekrümmter Pfeil 21"/>
          <p:cNvSpPr/>
          <p:nvPr/>
        </p:nvSpPr>
        <p:spPr>
          <a:xfrm rot="10800000">
            <a:off x="6697663" y="2619121"/>
            <a:ext cx="1152525" cy="2663825"/>
          </a:xfrm>
          <a:prstGeom prst="curvedLeftArrow">
            <a:avLst>
              <a:gd name="adj1" fmla="val 229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3" name="Textfeld 22"/>
          <p:cNvSpPr txBox="1">
            <a:spLocks noChangeArrowheads="1"/>
          </p:cNvSpPr>
          <p:nvPr/>
        </p:nvSpPr>
        <p:spPr bwMode="auto">
          <a:xfrm>
            <a:off x="9564688" y="3911346"/>
            <a:ext cx="1249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a:t>bearbei-tet</a:t>
            </a:r>
          </a:p>
        </p:txBody>
      </p:sp>
      <p:sp>
        <p:nvSpPr>
          <p:cNvPr id="24" name="Textfeld 23"/>
          <p:cNvSpPr txBox="1">
            <a:spLocks noChangeArrowheads="1"/>
          </p:cNvSpPr>
          <p:nvPr/>
        </p:nvSpPr>
        <p:spPr bwMode="auto">
          <a:xfrm>
            <a:off x="7472363" y="2153984"/>
            <a:ext cx="1631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2400"/>
              <a:t>Theorie</a:t>
            </a:r>
          </a:p>
        </p:txBody>
      </p:sp>
      <p:sp>
        <p:nvSpPr>
          <p:cNvPr id="25" name="Textfeld 24"/>
          <p:cNvSpPr txBox="1">
            <a:spLocks noChangeArrowheads="1"/>
          </p:cNvSpPr>
          <p:nvPr/>
        </p:nvSpPr>
        <p:spPr bwMode="auto">
          <a:xfrm>
            <a:off x="7075488" y="3462084"/>
            <a:ext cx="2505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a:t>Professionelle/r</a:t>
            </a:r>
            <a:endParaRPr lang="de-DE" altLang="de-DE" sz="2400"/>
          </a:p>
        </p:txBody>
      </p:sp>
      <p:sp>
        <p:nvSpPr>
          <p:cNvPr id="27" name="Textfeld 26"/>
          <p:cNvSpPr txBox="1">
            <a:spLocks noChangeArrowheads="1"/>
          </p:cNvSpPr>
          <p:nvPr/>
        </p:nvSpPr>
        <p:spPr bwMode="auto">
          <a:xfrm>
            <a:off x="6537325" y="3911346"/>
            <a:ext cx="124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a:t>befragt</a:t>
            </a:r>
          </a:p>
        </p:txBody>
      </p:sp>
      <p:sp>
        <p:nvSpPr>
          <p:cNvPr id="2" name="Datumsplatzhalter 1"/>
          <p:cNvSpPr>
            <a:spLocks noGrp="1"/>
          </p:cNvSpPr>
          <p:nvPr>
            <p:ph type="dt" sz="half" idx="10"/>
          </p:nvPr>
        </p:nvSpPr>
        <p:spPr/>
        <p:txBody>
          <a:bodyPr/>
          <a:lstStyle/>
          <a:p>
            <a:r>
              <a:rPr lang="de-DE" smtClean="0"/>
              <a:t>AGpR, Viersen, 10. Oktober 2019</a:t>
            </a:r>
            <a:endParaRPr lang="de-DE"/>
          </a:p>
        </p:txBody>
      </p:sp>
      <p:sp>
        <p:nvSpPr>
          <p:cNvPr id="3" name="Fußzeilenplatzhalter 2"/>
          <p:cNvSpPr>
            <a:spLocks noGrp="1"/>
          </p:cNvSpPr>
          <p:nvPr>
            <p:ph type="ftr" sz="quarter" idx="11"/>
          </p:nvPr>
        </p:nvSpPr>
        <p:spPr/>
        <p:txBody>
          <a:bodyPr/>
          <a:lstStyle/>
          <a:p>
            <a:r>
              <a:rPr lang="de-DE" smtClean="0"/>
              <a:t>Löwenstein: Von der Psyche zur Gemeinschaft.</a:t>
            </a:r>
            <a:endParaRPr lang="de-DE"/>
          </a:p>
        </p:txBody>
      </p:sp>
      <p:sp>
        <p:nvSpPr>
          <p:cNvPr id="4" name="Foliennummernplatzhalter 3"/>
          <p:cNvSpPr>
            <a:spLocks noGrp="1"/>
          </p:cNvSpPr>
          <p:nvPr>
            <p:ph type="sldNum" sz="quarter" idx="12"/>
          </p:nvPr>
        </p:nvSpPr>
        <p:spPr/>
        <p:txBody>
          <a:bodyPr/>
          <a:lstStyle/>
          <a:p>
            <a:fld id="{134E5D34-F008-4D03-B214-D420D45A42EB}" type="slidenum">
              <a:rPr lang="de-DE" smtClean="0"/>
              <a:t>14</a:t>
            </a:fld>
            <a:endParaRPr lang="de-DE"/>
          </a:p>
        </p:txBody>
      </p:sp>
      <p:sp>
        <p:nvSpPr>
          <p:cNvPr id="21" name="Inhaltsplatzhalter 4"/>
          <p:cNvSpPr>
            <a:spLocks noGrp="1"/>
          </p:cNvSpPr>
          <p:nvPr>
            <p:ph idx="1"/>
          </p:nvPr>
        </p:nvSpPr>
        <p:spPr>
          <a:xfrm>
            <a:off x="581192" y="2180496"/>
            <a:ext cx="5267157" cy="3678303"/>
          </a:xfrm>
        </p:spPr>
        <p:txBody>
          <a:bodyPr>
            <a:normAutofit/>
          </a:bodyPr>
          <a:lstStyle/>
          <a:p>
            <a:r>
              <a:rPr lang="de-DE" sz="2400" dirty="0"/>
              <a:t>Situations- und netzwerkorientierte </a:t>
            </a:r>
            <a:r>
              <a:rPr lang="de-DE" sz="2400" dirty="0" smtClean="0"/>
              <a:t>Diagnostik (Pauls 2013)</a:t>
            </a:r>
            <a:endParaRPr lang="de-DE" sz="2400" dirty="0"/>
          </a:p>
          <a:p>
            <a:r>
              <a:rPr lang="de-DE" sz="2400" dirty="0" smtClean="0"/>
              <a:t>Sozialpädagogische Diagnose (Müller 2009): </a:t>
            </a:r>
          </a:p>
          <a:p>
            <a:pPr lvl="1"/>
            <a:r>
              <a:rPr lang="de-DE" sz="2000" dirty="0" smtClean="0"/>
              <a:t>Anamnese, Diagnose, Intervention, Evaluation</a:t>
            </a:r>
            <a:endParaRPr lang="de-DE" sz="2000" dirty="0"/>
          </a:p>
          <a:p>
            <a:pPr lvl="1"/>
            <a:r>
              <a:rPr lang="de-DE" sz="2000" dirty="0" smtClean="0"/>
              <a:t>Fall von, Fall für, Fall mit</a:t>
            </a:r>
          </a:p>
          <a:p>
            <a:r>
              <a:rPr lang="de-DE" sz="2400" dirty="0" smtClean="0"/>
              <a:t>Indizes für Inklusion (u. a. </a:t>
            </a:r>
            <a:r>
              <a:rPr lang="de-DE" sz="2400" dirty="0" err="1" smtClean="0"/>
              <a:t>Reddy</a:t>
            </a:r>
            <a:r>
              <a:rPr lang="de-DE" sz="2400" dirty="0" smtClean="0"/>
              <a:t> 2012)</a:t>
            </a:r>
          </a:p>
        </p:txBody>
      </p:sp>
    </p:spTree>
    <p:extLst>
      <p:ext uri="{BB962C8B-B14F-4D97-AF65-F5344CB8AC3E}">
        <p14:creationId xmlns:p14="http://schemas.microsoft.com/office/powerpoint/2010/main" val="1424101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1000"/>
                                        <p:tgtEl>
                                          <p:spTgt spid="1032"/>
                                        </p:tgtEl>
                                      </p:cBhvr>
                                    </p:animEffect>
                                    <p:anim calcmode="lin" valueType="num">
                                      <p:cBhvr>
                                        <p:cTn id="23" dur="1000" fill="hold"/>
                                        <p:tgtEl>
                                          <p:spTgt spid="1032"/>
                                        </p:tgtEl>
                                        <p:attrNameLst>
                                          <p:attrName>ppt_x</p:attrName>
                                        </p:attrNameLst>
                                      </p:cBhvr>
                                      <p:tavLst>
                                        <p:tav tm="0">
                                          <p:val>
                                            <p:strVal val="#ppt_x"/>
                                          </p:val>
                                        </p:tav>
                                        <p:tav tm="100000">
                                          <p:val>
                                            <p:strVal val="#ppt_x"/>
                                          </p:val>
                                        </p:tav>
                                      </p:tavLst>
                                    </p:anim>
                                    <p:anim calcmode="lin" valueType="num">
                                      <p:cBhvr>
                                        <p:cTn id="24" dur="1000" fill="hold"/>
                                        <p:tgtEl>
                                          <p:spTgt spid="10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1000"/>
                                        <p:tgtEl>
                                          <p:spTgt spid="1030"/>
                                        </p:tgtEl>
                                      </p:cBhvr>
                                    </p:animEffect>
                                    <p:anim calcmode="lin" valueType="num">
                                      <p:cBhvr>
                                        <p:cTn id="33" dur="1000" fill="hold"/>
                                        <p:tgtEl>
                                          <p:spTgt spid="1030"/>
                                        </p:tgtEl>
                                        <p:attrNameLst>
                                          <p:attrName>ppt_x</p:attrName>
                                        </p:attrNameLst>
                                      </p:cBhvr>
                                      <p:tavLst>
                                        <p:tav tm="0">
                                          <p:val>
                                            <p:strVal val="#ppt_x"/>
                                          </p:val>
                                        </p:tav>
                                        <p:tav tm="100000">
                                          <p:val>
                                            <p:strVal val="#ppt_x"/>
                                          </p:val>
                                        </p:tav>
                                      </p:tavLst>
                                    </p:anim>
                                    <p:anim calcmode="lin" valueType="num">
                                      <p:cBhvr>
                                        <p:cTn id="3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Effect transition="in" filter="fade">
                                      <p:cBhvr>
                                        <p:cTn id="63" dur="1000"/>
                                        <p:tgtEl>
                                          <p:spTgt spid="21">
                                            <p:txEl>
                                              <p:pRg st="0" end="0"/>
                                            </p:txEl>
                                          </p:spTgt>
                                        </p:tgtEl>
                                      </p:cBhvr>
                                    </p:animEffect>
                                    <p:anim calcmode="lin" valueType="num">
                                      <p:cBhvr>
                                        <p:cTn id="6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1">
                                            <p:txEl>
                                              <p:pRg st="1" end="1"/>
                                            </p:txEl>
                                          </p:spTgt>
                                        </p:tgtEl>
                                        <p:attrNameLst>
                                          <p:attrName>style.visibility</p:attrName>
                                        </p:attrNameLst>
                                      </p:cBhvr>
                                      <p:to>
                                        <p:strVal val="visible"/>
                                      </p:to>
                                    </p:set>
                                    <p:animEffect transition="in" filter="fade">
                                      <p:cBhvr>
                                        <p:cTn id="68" dur="1000"/>
                                        <p:tgtEl>
                                          <p:spTgt spid="21">
                                            <p:txEl>
                                              <p:pRg st="1" end="1"/>
                                            </p:txEl>
                                          </p:spTgt>
                                        </p:tgtEl>
                                      </p:cBhvr>
                                    </p:animEffect>
                                    <p:anim calcmode="lin" valueType="num">
                                      <p:cBhvr>
                                        <p:cTn id="69"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21">
                                            <p:txEl>
                                              <p:pRg st="1" end="1"/>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1">
                                            <p:txEl>
                                              <p:pRg st="2" end="2"/>
                                            </p:txEl>
                                          </p:spTgt>
                                        </p:tgtEl>
                                        <p:attrNameLst>
                                          <p:attrName>style.visibility</p:attrName>
                                        </p:attrNameLst>
                                      </p:cBhvr>
                                      <p:to>
                                        <p:strVal val="visible"/>
                                      </p:to>
                                    </p:set>
                                    <p:animEffect transition="in" filter="fade">
                                      <p:cBhvr>
                                        <p:cTn id="73" dur="1000"/>
                                        <p:tgtEl>
                                          <p:spTgt spid="21">
                                            <p:txEl>
                                              <p:pRg st="2" end="2"/>
                                            </p:txEl>
                                          </p:spTgt>
                                        </p:tgtEl>
                                      </p:cBhvr>
                                    </p:animEffect>
                                    <p:anim calcmode="lin" valueType="num">
                                      <p:cBhvr>
                                        <p:cTn id="74"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21">
                                            <p:txEl>
                                              <p:pRg st="2" end="2"/>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1">
                                            <p:txEl>
                                              <p:pRg st="3" end="3"/>
                                            </p:txEl>
                                          </p:spTgt>
                                        </p:tgtEl>
                                        <p:attrNameLst>
                                          <p:attrName>style.visibility</p:attrName>
                                        </p:attrNameLst>
                                      </p:cBhvr>
                                      <p:to>
                                        <p:strVal val="visible"/>
                                      </p:to>
                                    </p:set>
                                    <p:animEffect transition="in" filter="fade">
                                      <p:cBhvr>
                                        <p:cTn id="78" dur="1000"/>
                                        <p:tgtEl>
                                          <p:spTgt spid="21">
                                            <p:txEl>
                                              <p:pRg st="3" end="3"/>
                                            </p:txEl>
                                          </p:spTgt>
                                        </p:tgtEl>
                                      </p:cBhvr>
                                    </p:animEffect>
                                    <p:anim calcmode="lin" valueType="num">
                                      <p:cBhvr>
                                        <p:cTn id="7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0" dur="1000" fill="hold"/>
                                        <p:tgtEl>
                                          <p:spTgt spid="21">
                                            <p:txEl>
                                              <p:pRg st="3" end="3"/>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1">
                                            <p:txEl>
                                              <p:pRg st="4" end="4"/>
                                            </p:txEl>
                                          </p:spTgt>
                                        </p:tgtEl>
                                        <p:attrNameLst>
                                          <p:attrName>style.visibility</p:attrName>
                                        </p:attrNameLst>
                                      </p:cBhvr>
                                      <p:to>
                                        <p:strVal val="visible"/>
                                      </p:to>
                                    </p:set>
                                    <p:animEffect transition="in" filter="fade">
                                      <p:cBhvr>
                                        <p:cTn id="83" dur="1000"/>
                                        <p:tgtEl>
                                          <p:spTgt spid="21">
                                            <p:txEl>
                                              <p:pRg st="4" end="4"/>
                                            </p:txEl>
                                          </p:spTgt>
                                        </p:tgtEl>
                                      </p:cBhvr>
                                    </p:animEffect>
                                    <p:anim calcmode="lin" valueType="num">
                                      <p:cBhvr>
                                        <p:cTn id="84"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6" grpId="0"/>
      <p:bldP spid="17" grpId="0"/>
      <p:bldP spid="22" grpId="0" animBg="1"/>
      <p:bldP spid="23" grpId="0"/>
      <p:bldP spid="24"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Psychiatrie muss immer Sozialpsychiatrie sein</a:t>
            </a:r>
            <a:r>
              <a:rPr lang="de-DE" dirty="0" smtClean="0"/>
              <a:t>. </a:t>
            </a:r>
            <a:br>
              <a:rPr lang="de-DE" dirty="0" smtClean="0"/>
            </a:br>
            <a:r>
              <a:rPr lang="de-DE" dirty="0" smtClean="0"/>
              <a:t>Ein vorläufiges Fazit.</a:t>
            </a:r>
            <a:endParaRPr lang="de-DE" dirty="0"/>
          </a:p>
        </p:txBody>
      </p:sp>
      <p:sp>
        <p:nvSpPr>
          <p:cNvPr id="3" name="Inhaltsplatzhalter 2"/>
          <p:cNvSpPr>
            <a:spLocks noGrp="1"/>
          </p:cNvSpPr>
          <p:nvPr>
            <p:ph idx="1"/>
          </p:nvPr>
        </p:nvSpPr>
        <p:spPr>
          <a:xfrm>
            <a:off x="581192" y="2180496"/>
            <a:ext cx="6453591" cy="3678303"/>
          </a:xfrm>
        </p:spPr>
        <p:txBody>
          <a:bodyPr>
            <a:normAutofit lnSpcReduction="10000"/>
          </a:bodyPr>
          <a:lstStyle/>
          <a:p>
            <a:pPr marL="0" indent="0">
              <a:buNone/>
            </a:pPr>
            <a:r>
              <a:rPr lang="de-DE" sz="2000" dirty="0" smtClean="0"/>
              <a:t>Will Sozialpsychiatrie mehr sein als bloße Gesinnung oder gute Absicht, braucht Sie …</a:t>
            </a:r>
          </a:p>
          <a:p>
            <a:r>
              <a:rPr lang="de-DE" sz="2000" dirty="0"/>
              <a:t>ein </a:t>
            </a:r>
            <a:r>
              <a:rPr lang="de-DE" sz="2000" i="1" dirty="0"/>
              <a:t>sozial</a:t>
            </a:r>
            <a:r>
              <a:rPr lang="de-DE" sz="2000" dirty="0"/>
              <a:t>psychiatrisches Menschenbild, ein </a:t>
            </a:r>
            <a:r>
              <a:rPr lang="de-DE" sz="2000" i="1" dirty="0"/>
              <a:t>sozial</a:t>
            </a:r>
            <a:r>
              <a:rPr lang="de-DE" sz="2000" dirty="0"/>
              <a:t>psychiatrisches Krankheitsverständnis, </a:t>
            </a:r>
            <a:r>
              <a:rPr lang="de-DE" sz="2000" i="1" dirty="0"/>
              <a:t>sozial</a:t>
            </a:r>
            <a:r>
              <a:rPr lang="de-DE" sz="2000" dirty="0"/>
              <a:t>psychiatrische Forschung,</a:t>
            </a:r>
          </a:p>
          <a:p>
            <a:r>
              <a:rPr lang="de-DE" sz="2000" dirty="0" smtClean="0"/>
              <a:t>transdisziplinäre </a:t>
            </a:r>
            <a:r>
              <a:rPr lang="de-DE" sz="2000" dirty="0"/>
              <a:t>Wissenschaft</a:t>
            </a:r>
            <a:r>
              <a:rPr lang="de-DE" sz="2000" dirty="0" smtClean="0"/>
              <a:t>,</a:t>
            </a:r>
          </a:p>
          <a:p>
            <a:r>
              <a:rPr lang="de-DE" sz="2000" dirty="0" smtClean="0"/>
              <a:t>bewährte Verfahren zur sozialen Diagnose,</a:t>
            </a:r>
          </a:p>
          <a:p>
            <a:r>
              <a:rPr lang="de-DE" sz="2000" dirty="0" smtClean="0"/>
              <a:t>Initiative</a:t>
            </a:r>
            <a:r>
              <a:rPr lang="de-DE" sz="2000" dirty="0"/>
              <a:t>,</a:t>
            </a:r>
          </a:p>
          <a:p>
            <a:r>
              <a:rPr lang="de-DE" sz="2000" dirty="0" smtClean="0"/>
              <a:t>eine lebendige Theorie-Praxis-Relation.</a:t>
            </a:r>
          </a:p>
          <a:p>
            <a:r>
              <a:rPr lang="de-DE" sz="2000" dirty="0" smtClean="0">
                <a:solidFill>
                  <a:schemeClr val="accent2"/>
                </a:solidFill>
              </a:rPr>
              <a:t>Kontakt: </a:t>
            </a:r>
            <a:r>
              <a:rPr lang="de-DE" sz="2000" u="sng" dirty="0" smtClean="0">
                <a:solidFill>
                  <a:schemeClr val="accent2"/>
                </a:solidFill>
              </a:rPr>
              <a:t>h.loewenstein@katho-nrw.de</a:t>
            </a:r>
            <a:r>
              <a:rPr lang="de-DE" sz="2000" dirty="0" smtClean="0">
                <a:solidFill>
                  <a:schemeClr val="accent2"/>
                </a:solidFill>
              </a:rPr>
              <a:t> </a:t>
            </a:r>
          </a:p>
        </p:txBody>
      </p:sp>
      <p:sp>
        <p:nvSpPr>
          <p:cNvPr id="5" name="Ellipse 4"/>
          <p:cNvSpPr/>
          <p:nvPr/>
        </p:nvSpPr>
        <p:spPr>
          <a:xfrm>
            <a:off x="9455335" y="3118638"/>
            <a:ext cx="1819373" cy="17345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Wissen-</a:t>
            </a:r>
            <a:r>
              <a:rPr lang="de-DE" dirty="0" err="1" smtClean="0"/>
              <a:t>schaft</a:t>
            </a:r>
            <a:endParaRPr lang="de-DE" dirty="0"/>
          </a:p>
        </p:txBody>
      </p:sp>
      <p:sp>
        <p:nvSpPr>
          <p:cNvPr id="6" name="Ellipse 5"/>
          <p:cNvSpPr/>
          <p:nvPr/>
        </p:nvSpPr>
        <p:spPr>
          <a:xfrm>
            <a:off x="7635962" y="3118637"/>
            <a:ext cx="1819373" cy="1734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Praxis</a:t>
            </a:r>
            <a:endParaRPr lang="de-DE" dirty="0"/>
          </a:p>
        </p:txBody>
      </p:sp>
      <p:sp>
        <p:nvSpPr>
          <p:cNvPr id="7" name="Nach unten gekrümmter Pfeil 6"/>
          <p:cNvSpPr/>
          <p:nvPr/>
        </p:nvSpPr>
        <p:spPr>
          <a:xfrm>
            <a:off x="8465521" y="2326788"/>
            <a:ext cx="2083324" cy="791849"/>
          </a:xfrm>
          <a:prstGeom prst="curvedDownArrow">
            <a:avLst/>
          </a:prstGeom>
          <a:gradFill flip="none" rotWithShape="1">
            <a:gsLst>
              <a:gs pos="30000">
                <a:schemeClr val="accent1"/>
              </a:gs>
              <a:gs pos="74000">
                <a:schemeClr val="accent1">
                  <a:lumMod val="45000"/>
                  <a:lumOff val="55000"/>
                </a:schemeClr>
              </a:gs>
              <a:gs pos="83000">
                <a:schemeClr val="accent1">
                  <a:lumMod val="45000"/>
                  <a:lumOff val="55000"/>
                </a:schemeClr>
              </a:gs>
              <a:gs pos="100000">
                <a:schemeClr val="accent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Nach unten gekrümmter Pfeil 7"/>
          <p:cNvSpPr/>
          <p:nvPr/>
        </p:nvSpPr>
        <p:spPr>
          <a:xfrm rot="10800000">
            <a:off x="8390104" y="4853170"/>
            <a:ext cx="2083324" cy="791849"/>
          </a:xfrm>
          <a:prstGeom prst="curvedDownArrow">
            <a:avLst/>
          </a:prstGeom>
          <a:gradFill flip="none" rotWithShape="1">
            <a:gsLst>
              <a:gs pos="62000">
                <a:schemeClr val="accent1">
                  <a:lumMod val="45000"/>
                  <a:lumOff val="55000"/>
                </a:schemeClr>
              </a:gs>
              <a:gs pos="28000">
                <a:schemeClr val="accent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9" name="Textfeld 8"/>
          <p:cNvSpPr txBox="1"/>
          <p:nvPr/>
        </p:nvSpPr>
        <p:spPr>
          <a:xfrm>
            <a:off x="7635962" y="1955646"/>
            <a:ext cx="3638746" cy="646331"/>
          </a:xfrm>
          <a:prstGeom prst="rect">
            <a:avLst/>
          </a:prstGeom>
          <a:noFill/>
        </p:spPr>
        <p:txBody>
          <a:bodyPr wrap="square" rtlCol="0">
            <a:spAutoFit/>
          </a:bodyPr>
          <a:lstStyle/>
          <a:p>
            <a:pPr algn="ctr"/>
            <a:r>
              <a:rPr lang="de-DE" dirty="0" smtClean="0"/>
              <a:t>befragt, selektiert, inspiriert</a:t>
            </a:r>
            <a:endParaRPr lang="de-DE" dirty="0"/>
          </a:p>
          <a:p>
            <a:endParaRPr lang="de-DE" dirty="0"/>
          </a:p>
        </p:txBody>
      </p:sp>
      <p:sp>
        <p:nvSpPr>
          <p:cNvPr id="10" name="Textfeld 9"/>
          <p:cNvSpPr txBox="1"/>
          <p:nvPr/>
        </p:nvSpPr>
        <p:spPr>
          <a:xfrm>
            <a:off x="6699943" y="5632952"/>
            <a:ext cx="5510784" cy="369332"/>
          </a:xfrm>
          <a:prstGeom prst="rect">
            <a:avLst/>
          </a:prstGeom>
          <a:noFill/>
        </p:spPr>
        <p:txBody>
          <a:bodyPr wrap="square" rtlCol="0">
            <a:spAutoFit/>
          </a:bodyPr>
          <a:lstStyle/>
          <a:p>
            <a:pPr algn="ctr"/>
            <a:r>
              <a:rPr lang="de-DE" dirty="0" smtClean="0"/>
              <a:t>macht Angebote, überprüft sich selbst, irritiert</a:t>
            </a:r>
            <a:endParaRPr lang="de-DE" dirty="0"/>
          </a:p>
        </p:txBody>
      </p:sp>
      <p:sp>
        <p:nvSpPr>
          <p:cNvPr id="11" name="Datumsplatzhalter 10"/>
          <p:cNvSpPr>
            <a:spLocks noGrp="1"/>
          </p:cNvSpPr>
          <p:nvPr>
            <p:ph type="dt" sz="half" idx="10"/>
          </p:nvPr>
        </p:nvSpPr>
        <p:spPr/>
        <p:txBody>
          <a:bodyPr/>
          <a:lstStyle/>
          <a:p>
            <a:r>
              <a:rPr lang="de-DE" smtClean="0"/>
              <a:t>AGpR, Viersen, 10. Oktober 2019</a:t>
            </a:r>
            <a:endParaRPr lang="de-DE"/>
          </a:p>
        </p:txBody>
      </p:sp>
      <p:sp>
        <p:nvSpPr>
          <p:cNvPr id="12" name="Fußzeilenplatzhalter 11"/>
          <p:cNvSpPr>
            <a:spLocks noGrp="1"/>
          </p:cNvSpPr>
          <p:nvPr>
            <p:ph type="ftr" sz="quarter" idx="11"/>
          </p:nvPr>
        </p:nvSpPr>
        <p:spPr/>
        <p:txBody>
          <a:bodyPr/>
          <a:lstStyle/>
          <a:p>
            <a:r>
              <a:rPr lang="de-DE" smtClean="0"/>
              <a:t>Löwenstein: Von der Psyche zur Gemeinschaft.</a:t>
            </a:r>
            <a:endParaRPr lang="de-DE"/>
          </a:p>
        </p:txBody>
      </p:sp>
      <p:sp>
        <p:nvSpPr>
          <p:cNvPr id="13" name="Foliennummernplatzhalter 12"/>
          <p:cNvSpPr>
            <a:spLocks noGrp="1"/>
          </p:cNvSpPr>
          <p:nvPr>
            <p:ph type="sldNum" sz="quarter" idx="12"/>
          </p:nvPr>
        </p:nvSpPr>
        <p:spPr/>
        <p:txBody>
          <a:bodyPr/>
          <a:lstStyle/>
          <a:p>
            <a:fld id="{134E5D34-F008-4D03-B214-D420D45A42EB}" type="slidenum">
              <a:rPr lang="de-DE" smtClean="0"/>
              <a:t>15</a:t>
            </a:fld>
            <a:endParaRPr lang="de-DE"/>
          </a:p>
        </p:txBody>
      </p:sp>
    </p:spTree>
    <p:extLst>
      <p:ext uri="{BB962C8B-B14F-4D97-AF65-F5344CB8AC3E}">
        <p14:creationId xmlns:p14="http://schemas.microsoft.com/office/powerpoint/2010/main" val="2930660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 1/2</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a:t>Ansen, Harald. 2015. „Klinische Sozialarbeit“. S. 876–82 in </a:t>
            </a:r>
            <a:r>
              <a:rPr lang="de-DE" i="1" dirty="0"/>
              <a:t>Handbuch Soziale Arbeit</a:t>
            </a:r>
            <a:r>
              <a:rPr lang="de-DE" dirty="0"/>
              <a:t>, </a:t>
            </a:r>
            <a:r>
              <a:rPr lang="de-DE" i="1" dirty="0"/>
              <a:t>Soziale Arbeit</a:t>
            </a:r>
            <a:r>
              <a:rPr lang="de-DE" dirty="0"/>
              <a:t>, herausgegeben von H.-U. Otto und H. Thiersch. München: Reinhardt.</a:t>
            </a:r>
          </a:p>
          <a:p>
            <a:pPr marL="0" indent="0">
              <a:buNone/>
            </a:pPr>
            <a:r>
              <a:rPr lang="de-DE" dirty="0" err="1" smtClean="0"/>
              <a:t>Borbé</a:t>
            </a:r>
            <a:r>
              <a:rPr lang="de-DE" dirty="0"/>
              <a:t>, Raoul, Erich </a:t>
            </a:r>
            <a:r>
              <a:rPr lang="de-DE" dirty="0" err="1"/>
              <a:t>Flammer</a:t>
            </a:r>
            <a:r>
              <a:rPr lang="de-DE" dirty="0"/>
              <a:t>, Susanne </a:t>
            </a:r>
            <a:r>
              <a:rPr lang="de-DE" dirty="0" err="1"/>
              <a:t>Borbé</a:t>
            </a:r>
            <a:r>
              <a:rPr lang="de-DE" dirty="0"/>
              <a:t>, und Thomas Müller. 2009. „Sozialpsychiatrische Forschung – Entwicklung über die letzten 10 Jahre im Spiegel deutschsprachiger Zeitschriften“. </a:t>
            </a:r>
            <a:r>
              <a:rPr lang="de-DE" i="1" dirty="0"/>
              <a:t>Psychiatrische Praxis</a:t>
            </a:r>
            <a:r>
              <a:rPr lang="de-DE" dirty="0"/>
              <a:t> 36(08):e7–18.</a:t>
            </a:r>
          </a:p>
          <a:p>
            <a:pPr marL="0" indent="0">
              <a:buNone/>
            </a:pPr>
            <a:r>
              <a:rPr lang="de-DE" dirty="0" err="1"/>
              <a:t>Bosshard</a:t>
            </a:r>
            <a:r>
              <a:rPr lang="de-DE" dirty="0"/>
              <a:t>, Marianne, Ursula Ebert, und Horst Lazarus. 2013. </a:t>
            </a:r>
            <a:r>
              <a:rPr lang="de-DE" i="1" dirty="0"/>
              <a:t>Soziale Arbeit in der Psychiatrie</a:t>
            </a:r>
            <a:r>
              <a:rPr lang="de-DE" dirty="0"/>
              <a:t>. 5., </a:t>
            </a:r>
            <a:r>
              <a:rPr lang="de-DE" dirty="0" err="1"/>
              <a:t>überarb</a:t>
            </a:r>
            <a:r>
              <a:rPr lang="de-DE" dirty="0"/>
              <a:t>. Aufl. Köln: Psychiatrie-Verl.</a:t>
            </a:r>
          </a:p>
          <a:p>
            <a:pPr marL="0" indent="0">
              <a:buNone/>
            </a:pPr>
            <a:r>
              <a:rPr lang="de-DE" dirty="0" smtClean="0"/>
              <a:t>Hoffmann, Heiko. 2015. </a:t>
            </a:r>
            <a:r>
              <a:rPr lang="de-DE" i="1" dirty="0" err="1" smtClean="0"/>
              <a:t>Borderline</a:t>
            </a:r>
            <a:r>
              <a:rPr lang="de-DE" i="1" dirty="0" smtClean="0"/>
              <a:t>-Interaktionen. Komplexe Verflechtungen der Agency in Netzwerken sozialer Unterstützung</a:t>
            </a:r>
            <a:r>
              <a:rPr lang="de-DE" dirty="0" smtClean="0"/>
              <a:t>. Wiesbaden: Springer-VS.</a:t>
            </a:r>
          </a:p>
          <a:p>
            <a:pPr marL="0" indent="0">
              <a:buNone/>
            </a:pPr>
            <a:r>
              <a:rPr lang="de-DE" dirty="0" smtClean="0"/>
              <a:t>Kraus</a:t>
            </a:r>
            <a:r>
              <a:rPr lang="de-DE" dirty="0"/>
              <a:t>, Björn. 2019. </a:t>
            </a:r>
            <a:r>
              <a:rPr lang="de-DE" i="1" dirty="0"/>
              <a:t>Relationaler Konstruktivismus – Relationale Soziale Arbeit. Von der systemisch-konstruktivistischen Lebensweltorientierung zu einer relationalen Theorie der Sozialen Arbeit</a:t>
            </a:r>
            <a:r>
              <a:rPr lang="de-DE" dirty="0"/>
              <a:t>. Weinheim: Beltz-</a:t>
            </a:r>
            <a:r>
              <a:rPr lang="de-DE" dirty="0" err="1"/>
              <a:t>Juventa</a:t>
            </a:r>
            <a:r>
              <a:rPr lang="de-DE" dirty="0"/>
              <a:t>.</a:t>
            </a:r>
          </a:p>
          <a:p>
            <a:pPr marL="0" indent="0">
              <a:buNone/>
            </a:pPr>
            <a:r>
              <a:rPr lang="de-DE" dirty="0" smtClean="0"/>
              <a:t>Krumm</a:t>
            </a:r>
            <a:r>
              <a:rPr lang="de-DE" dirty="0"/>
              <a:t>, Silvia, Reinhold Kilian, und Heiko Löwenstein, Hrsg. 2019. </a:t>
            </a:r>
            <a:r>
              <a:rPr lang="de-DE" i="1" dirty="0"/>
              <a:t>Qualitative sozialpsychiatrische Forschung. Eine Einführung in Methodik und Praxis</a:t>
            </a:r>
            <a:r>
              <a:rPr lang="de-DE" dirty="0"/>
              <a:t>. Bonn: Psychiatrie-Verlag</a:t>
            </a:r>
            <a:r>
              <a:rPr lang="de-DE" dirty="0" smtClean="0"/>
              <a:t>.</a:t>
            </a:r>
            <a:endParaRPr lang="de-DE" dirty="0"/>
          </a:p>
        </p:txBody>
      </p:sp>
      <p:sp>
        <p:nvSpPr>
          <p:cNvPr id="4" name="Datumsplatzhalter 3"/>
          <p:cNvSpPr>
            <a:spLocks noGrp="1"/>
          </p:cNvSpPr>
          <p:nvPr>
            <p:ph type="dt" sz="half" idx="10"/>
          </p:nvPr>
        </p:nvSpPr>
        <p:spPr/>
        <p:txBody>
          <a:bodyPr/>
          <a:lstStyle/>
          <a:p>
            <a:r>
              <a:rPr lang="de-DE" smtClean="0"/>
              <a:t>AGpR, Viersen, 10. Oktober 2019</a:t>
            </a:r>
            <a:endParaRPr lang="de-DE"/>
          </a:p>
        </p:txBody>
      </p:sp>
      <p:sp>
        <p:nvSpPr>
          <p:cNvPr id="5" name="Fußzeilenplatzhalter 4"/>
          <p:cNvSpPr>
            <a:spLocks noGrp="1"/>
          </p:cNvSpPr>
          <p:nvPr>
            <p:ph type="ftr" sz="quarter" idx="11"/>
          </p:nvPr>
        </p:nvSpPr>
        <p:spPr/>
        <p:txBody>
          <a:bodyPr/>
          <a:lstStyle/>
          <a:p>
            <a:r>
              <a:rPr lang="de-DE" smtClean="0"/>
              <a:t>Löwenstein: Von der Psyche zur Gemeinschaft.</a:t>
            </a:r>
            <a:endParaRPr lang="de-DE"/>
          </a:p>
        </p:txBody>
      </p:sp>
      <p:sp>
        <p:nvSpPr>
          <p:cNvPr id="6" name="Foliennummernplatzhalter 5"/>
          <p:cNvSpPr>
            <a:spLocks noGrp="1"/>
          </p:cNvSpPr>
          <p:nvPr>
            <p:ph type="sldNum" sz="quarter" idx="12"/>
          </p:nvPr>
        </p:nvSpPr>
        <p:spPr/>
        <p:txBody>
          <a:bodyPr/>
          <a:lstStyle/>
          <a:p>
            <a:fld id="{134E5D34-F008-4D03-B214-D420D45A42EB}" type="slidenum">
              <a:rPr lang="de-DE" smtClean="0"/>
              <a:t>16</a:t>
            </a:fld>
            <a:endParaRPr lang="de-DE"/>
          </a:p>
        </p:txBody>
      </p:sp>
    </p:spTree>
    <p:extLst>
      <p:ext uri="{BB962C8B-B14F-4D97-AF65-F5344CB8AC3E}">
        <p14:creationId xmlns:p14="http://schemas.microsoft.com/office/powerpoint/2010/main" val="2472757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 2/2</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Löwenstein</a:t>
            </a:r>
            <a:r>
              <a:rPr lang="de-DE" dirty="0"/>
              <a:t>, Heiko. 2017. „Persönlichkeitsstörung oder relationales Verhaltensmuster? Empirische Denkanstöße für sozial-</a:t>
            </a:r>
            <a:r>
              <a:rPr lang="de-DE" dirty="0" err="1"/>
              <a:t>behaviorale</a:t>
            </a:r>
            <a:r>
              <a:rPr lang="de-DE" dirty="0"/>
              <a:t> Interventionsansätze bei </a:t>
            </a:r>
            <a:r>
              <a:rPr lang="de-DE" dirty="0" err="1"/>
              <a:t>Borderline</a:t>
            </a:r>
            <a:r>
              <a:rPr lang="de-DE" dirty="0"/>
              <a:t>-Diagnose“. </a:t>
            </a:r>
            <a:r>
              <a:rPr lang="de-DE" i="1" dirty="0"/>
              <a:t>Verhaltenstherapie und psychosoziale Praxis</a:t>
            </a:r>
            <a:r>
              <a:rPr lang="de-DE" dirty="0"/>
              <a:t> 49(4):831–42.</a:t>
            </a:r>
          </a:p>
          <a:p>
            <a:pPr marL="0" indent="0">
              <a:buNone/>
            </a:pPr>
            <a:r>
              <a:rPr lang="de-DE" dirty="0"/>
              <a:t>Mittelstraß, Jürgen. 2003. </a:t>
            </a:r>
            <a:r>
              <a:rPr lang="de-DE" i="1" dirty="0"/>
              <a:t>Transdisziplinarität. Wissenschaftliche Zukunft und institutionelle Wirklichkeit</a:t>
            </a:r>
            <a:r>
              <a:rPr lang="de-DE" dirty="0"/>
              <a:t>. Konstanz: UVK.</a:t>
            </a:r>
          </a:p>
          <a:p>
            <a:pPr marL="0" indent="0">
              <a:buNone/>
            </a:pPr>
            <a:r>
              <a:rPr lang="de-DE" dirty="0" err="1" smtClean="0"/>
              <a:t>Natorp</a:t>
            </a:r>
            <a:r>
              <a:rPr lang="de-DE" dirty="0"/>
              <a:t>, Paul. 1899. </a:t>
            </a:r>
            <a:r>
              <a:rPr lang="de-DE" i="1" dirty="0"/>
              <a:t>Sozialpädagogik. Theorie der Willenserziehung auf der Grundlage der Gemeinschaft.</a:t>
            </a:r>
            <a:r>
              <a:rPr lang="de-DE" dirty="0"/>
              <a:t> Stuttgart: </a:t>
            </a:r>
            <a:r>
              <a:rPr lang="de-DE" dirty="0" err="1"/>
              <a:t>Frommanns</a:t>
            </a:r>
            <a:r>
              <a:rPr lang="de-DE" dirty="0"/>
              <a:t> Verlag</a:t>
            </a:r>
            <a:r>
              <a:rPr lang="de-DE" dirty="0" smtClean="0"/>
              <a:t>.</a:t>
            </a:r>
          </a:p>
          <a:p>
            <a:pPr marL="0" indent="0">
              <a:buNone/>
            </a:pPr>
            <a:r>
              <a:rPr lang="de-DE" dirty="0"/>
              <a:t>Pauls, Helmut. 2013. </a:t>
            </a:r>
            <a:r>
              <a:rPr lang="de-DE" i="1" dirty="0"/>
              <a:t>Klinische Sozialarbeit: Grundlagen und Methoden psycho-sozialer Behandlung</a:t>
            </a:r>
            <a:r>
              <a:rPr lang="de-DE" dirty="0"/>
              <a:t>. 3. Aufl. Weinheim: Beltz </a:t>
            </a:r>
            <a:r>
              <a:rPr lang="de-DE" dirty="0" err="1"/>
              <a:t>Juventa</a:t>
            </a:r>
            <a:r>
              <a:rPr lang="de-DE" dirty="0"/>
              <a:t>.</a:t>
            </a:r>
          </a:p>
          <a:p>
            <a:pPr marL="0" indent="0">
              <a:buNone/>
            </a:pPr>
            <a:r>
              <a:rPr lang="de-DE" dirty="0" err="1"/>
              <a:t>Reddy</a:t>
            </a:r>
            <a:r>
              <a:rPr lang="de-DE" dirty="0"/>
              <a:t>, Prasad. 2012. </a:t>
            </a:r>
            <a:r>
              <a:rPr lang="de-DE" i="1" dirty="0"/>
              <a:t>Indikatoren der Inklusion. Grundlagen, Themen, Leitlinien</a:t>
            </a:r>
            <a:r>
              <a:rPr lang="de-DE" dirty="0"/>
              <a:t>. Bonn: Deutsches Institut für Erwachsenenbildung.</a:t>
            </a:r>
          </a:p>
          <a:p>
            <a:pPr marL="0" indent="0">
              <a:buNone/>
            </a:pPr>
            <a:r>
              <a:rPr lang="de-DE" dirty="0" smtClean="0"/>
              <a:t>Thiersch</a:t>
            </a:r>
            <a:r>
              <a:rPr lang="de-DE" dirty="0"/>
              <a:t>, Hans, Klaus Grunwald, und Stefan </a:t>
            </a:r>
            <a:r>
              <a:rPr lang="de-DE" dirty="0" err="1"/>
              <a:t>Köngeter</a:t>
            </a:r>
            <a:r>
              <a:rPr lang="de-DE" dirty="0"/>
              <a:t>. 2012. „Lebensweltorientierte Arbeit“. S. 175–196 in </a:t>
            </a:r>
            <a:r>
              <a:rPr lang="de-DE" i="1" dirty="0"/>
              <a:t>Grundriss Soziale Arbeit. Ein einführendes Handbuch</a:t>
            </a:r>
            <a:r>
              <a:rPr lang="de-DE" dirty="0"/>
              <a:t>, herausgegeben von W. </a:t>
            </a:r>
            <a:r>
              <a:rPr lang="de-DE" dirty="0" err="1"/>
              <a:t>Thole</a:t>
            </a:r>
            <a:r>
              <a:rPr lang="de-DE" dirty="0"/>
              <a:t>. Wiesbaden: VS Verlag für Sozialwissenschaften</a:t>
            </a:r>
            <a:r>
              <a:rPr lang="de-DE" dirty="0" smtClean="0"/>
              <a:t>.</a:t>
            </a:r>
            <a:endParaRPr lang="de-DE" dirty="0"/>
          </a:p>
        </p:txBody>
      </p:sp>
      <p:sp>
        <p:nvSpPr>
          <p:cNvPr id="4" name="Datumsplatzhalter 3"/>
          <p:cNvSpPr>
            <a:spLocks noGrp="1"/>
          </p:cNvSpPr>
          <p:nvPr>
            <p:ph type="dt" sz="half" idx="10"/>
          </p:nvPr>
        </p:nvSpPr>
        <p:spPr/>
        <p:txBody>
          <a:bodyPr/>
          <a:lstStyle/>
          <a:p>
            <a:r>
              <a:rPr lang="de-DE" smtClean="0"/>
              <a:t>AGpR, Viersen, 10. Oktober 2019</a:t>
            </a:r>
            <a:endParaRPr lang="de-DE"/>
          </a:p>
        </p:txBody>
      </p:sp>
      <p:sp>
        <p:nvSpPr>
          <p:cNvPr id="5" name="Fußzeilenplatzhalter 4"/>
          <p:cNvSpPr>
            <a:spLocks noGrp="1"/>
          </p:cNvSpPr>
          <p:nvPr>
            <p:ph type="ftr" sz="quarter" idx="11"/>
          </p:nvPr>
        </p:nvSpPr>
        <p:spPr/>
        <p:txBody>
          <a:bodyPr/>
          <a:lstStyle/>
          <a:p>
            <a:r>
              <a:rPr lang="de-DE" smtClean="0"/>
              <a:t>Löwenstein: Von der Psyche zur Gemeinschaft.</a:t>
            </a:r>
            <a:endParaRPr lang="de-DE"/>
          </a:p>
        </p:txBody>
      </p:sp>
      <p:sp>
        <p:nvSpPr>
          <p:cNvPr id="6" name="Foliennummernplatzhalter 5"/>
          <p:cNvSpPr>
            <a:spLocks noGrp="1"/>
          </p:cNvSpPr>
          <p:nvPr>
            <p:ph type="sldNum" sz="quarter" idx="12"/>
          </p:nvPr>
        </p:nvSpPr>
        <p:spPr/>
        <p:txBody>
          <a:bodyPr/>
          <a:lstStyle/>
          <a:p>
            <a:fld id="{134E5D34-F008-4D03-B214-D420D45A42EB}" type="slidenum">
              <a:rPr lang="de-DE" smtClean="0"/>
              <a:t>17</a:t>
            </a:fld>
            <a:endParaRPr lang="de-DE"/>
          </a:p>
        </p:txBody>
      </p:sp>
    </p:spTree>
    <p:extLst>
      <p:ext uri="{BB962C8B-B14F-4D97-AF65-F5344CB8AC3E}">
        <p14:creationId xmlns:p14="http://schemas.microsoft.com/office/powerpoint/2010/main" val="4237061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Ein Wort vorweg: Danke!</a:t>
            </a:r>
            <a:endParaRPr lang="de-DE" dirty="0"/>
          </a:p>
        </p:txBody>
      </p:sp>
      <p:sp>
        <p:nvSpPr>
          <p:cNvPr id="4" name="Ellipse 3"/>
          <p:cNvSpPr/>
          <p:nvPr/>
        </p:nvSpPr>
        <p:spPr>
          <a:xfrm>
            <a:off x="5950575" y="3118637"/>
            <a:ext cx="1819373" cy="17345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Wissen-</a:t>
            </a:r>
            <a:r>
              <a:rPr lang="de-DE" dirty="0" err="1" smtClean="0"/>
              <a:t>schaft</a:t>
            </a:r>
            <a:endParaRPr lang="de-DE" dirty="0"/>
          </a:p>
        </p:txBody>
      </p:sp>
      <p:sp>
        <p:nvSpPr>
          <p:cNvPr id="5" name="Ellipse 4"/>
          <p:cNvSpPr/>
          <p:nvPr/>
        </p:nvSpPr>
        <p:spPr>
          <a:xfrm>
            <a:off x="4131202" y="3118636"/>
            <a:ext cx="1819373" cy="1734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Praxis</a:t>
            </a:r>
            <a:endParaRPr lang="de-DE" dirty="0"/>
          </a:p>
        </p:txBody>
      </p:sp>
      <p:sp>
        <p:nvSpPr>
          <p:cNvPr id="6" name="Nach unten gekrümmter Pfeil 5"/>
          <p:cNvSpPr/>
          <p:nvPr/>
        </p:nvSpPr>
        <p:spPr>
          <a:xfrm>
            <a:off x="4960761" y="2326787"/>
            <a:ext cx="2083324" cy="791849"/>
          </a:xfrm>
          <a:prstGeom prst="curvedDownArrow">
            <a:avLst/>
          </a:prstGeom>
          <a:gradFill flip="none" rotWithShape="1">
            <a:gsLst>
              <a:gs pos="30000">
                <a:schemeClr val="accent1"/>
              </a:gs>
              <a:gs pos="74000">
                <a:schemeClr val="accent1">
                  <a:lumMod val="45000"/>
                  <a:lumOff val="55000"/>
                </a:schemeClr>
              </a:gs>
              <a:gs pos="83000">
                <a:schemeClr val="accent1">
                  <a:lumMod val="45000"/>
                  <a:lumOff val="55000"/>
                </a:schemeClr>
              </a:gs>
              <a:gs pos="100000">
                <a:schemeClr val="accent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7" name="Nach unten gekrümmter Pfeil 6"/>
          <p:cNvSpPr/>
          <p:nvPr/>
        </p:nvSpPr>
        <p:spPr>
          <a:xfrm rot="10800000">
            <a:off x="4885344" y="4853169"/>
            <a:ext cx="2083324" cy="791849"/>
          </a:xfrm>
          <a:prstGeom prst="curvedDownArrow">
            <a:avLst/>
          </a:prstGeom>
          <a:gradFill flip="none" rotWithShape="1">
            <a:gsLst>
              <a:gs pos="62000">
                <a:schemeClr val="accent1">
                  <a:lumMod val="45000"/>
                  <a:lumOff val="55000"/>
                </a:schemeClr>
              </a:gs>
              <a:gs pos="28000">
                <a:schemeClr val="accent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extfeld 7"/>
          <p:cNvSpPr txBox="1"/>
          <p:nvPr/>
        </p:nvSpPr>
        <p:spPr>
          <a:xfrm>
            <a:off x="4131202" y="1955645"/>
            <a:ext cx="3638746" cy="646331"/>
          </a:xfrm>
          <a:prstGeom prst="rect">
            <a:avLst/>
          </a:prstGeom>
          <a:noFill/>
        </p:spPr>
        <p:txBody>
          <a:bodyPr wrap="square" rtlCol="0">
            <a:spAutoFit/>
          </a:bodyPr>
          <a:lstStyle/>
          <a:p>
            <a:pPr algn="ctr"/>
            <a:r>
              <a:rPr lang="de-DE" dirty="0" smtClean="0"/>
              <a:t>befragt, selektiert, inspiriert</a:t>
            </a:r>
            <a:endParaRPr lang="de-DE" dirty="0"/>
          </a:p>
          <a:p>
            <a:endParaRPr lang="de-DE" dirty="0"/>
          </a:p>
        </p:txBody>
      </p:sp>
      <p:sp>
        <p:nvSpPr>
          <p:cNvPr id="9" name="Textfeld 8"/>
          <p:cNvSpPr txBox="1"/>
          <p:nvPr/>
        </p:nvSpPr>
        <p:spPr>
          <a:xfrm>
            <a:off x="3195183" y="5645019"/>
            <a:ext cx="5510784" cy="369332"/>
          </a:xfrm>
          <a:prstGeom prst="rect">
            <a:avLst/>
          </a:prstGeom>
          <a:noFill/>
        </p:spPr>
        <p:txBody>
          <a:bodyPr wrap="square" rtlCol="0">
            <a:spAutoFit/>
          </a:bodyPr>
          <a:lstStyle/>
          <a:p>
            <a:pPr algn="ctr"/>
            <a:r>
              <a:rPr lang="de-DE" dirty="0" smtClean="0"/>
              <a:t>macht Angebote, überprüft sich selbst, irritiert</a:t>
            </a:r>
            <a:endParaRPr lang="de-DE" dirty="0"/>
          </a:p>
        </p:txBody>
      </p:sp>
      <p:sp>
        <p:nvSpPr>
          <p:cNvPr id="10" name="Datumsplatzhalter 9"/>
          <p:cNvSpPr>
            <a:spLocks noGrp="1"/>
          </p:cNvSpPr>
          <p:nvPr>
            <p:ph type="dt" sz="half" idx="10"/>
          </p:nvPr>
        </p:nvSpPr>
        <p:spPr/>
        <p:txBody>
          <a:bodyPr/>
          <a:lstStyle/>
          <a:p>
            <a:r>
              <a:rPr lang="de-DE" smtClean="0"/>
              <a:t>AGpR, Viersen, 10. Oktober 2019</a:t>
            </a:r>
            <a:endParaRPr lang="de-DE"/>
          </a:p>
        </p:txBody>
      </p:sp>
      <p:sp>
        <p:nvSpPr>
          <p:cNvPr id="11" name="Fußzeilenplatzhalter 10"/>
          <p:cNvSpPr>
            <a:spLocks noGrp="1"/>
          </p:cNvSpPr>
          <p:nvPr>
            <p:ph type="ftr" sz="quarter" idx="11"/>
          </p:nvPr>
        </p:nvSpPr>
        <p:spPr/>
        <p:txBody>
          <a:bodyPr/>
          <a:lstStyle/>
          <a:p>
            <a:r>
              <a:rPr lang="de-DE" smtClean="0"/>
              <a:t>Löwenstein: Von der Psyche zur Gemeinschaft.</a:t>
            </a:r>
            <a:endParaRPr lang="de-DE"/>
          </a:p>
        </p:txBody>
      </p:sp>
      <p:sp>
        <p:nvSpPr>
          <p:cNvPr id="12" name="Foliennummernplatzhalter 11"/>
          <p:cNvSpPr>
            <a:spLocks noGrp="1"/>
          </p:cNvSpPr>
          <p:nvPr>
            <p:ph type="sldNum" sz="quarter" idx="12"/>
          </p:nvPr>
        </p:nvSpPr>
        <p:spPr/>
        <p:txBody>
          <a:bodyPr/>
          <a:lstStyle/>
          <a:p>
            <a:fld id="{134E5D34-F008-4D03-B214-D420D45A42EB}" type="slidenum">
              <a:rPr lang="de-DE" smtClean="0"/>
              <a:t>2</a:t>
            </a:fld>
            <a:endParaRPr lang="de-DE"/>
          </a:p>
        </p:txBody>
      </p:sp>
    </p:spTree>
    <p:extLst>
      <p:ext uri="{BB962C8B-B14F-4D97-AF65-F5344CB8AC3E}">
        <p14:creationId xmlns:p14="http://schemas.microsoft.com/office/powerpoint/2010/main" val="9573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a:t>
            </a:r>
            <a:endParaRPr lang="de-DE" dirty="0"/>
          </a:p>
        </p:txBody>
      </p:sp>
      <p:sp>
        <p:nvSpPr>
          <p:cNvPr id="3" name="Inhaltsplatzhalter 2"/>
          <p:cNvSpPr>
            <a:spLocks noGrp="1"/>
          </p:cNvSpPr>
          <p:nvPr>
            <p:ph type="body" idx="1"/>
          </p:nvPr>
        </p:nvSpPr>
        <p:spPr/>
        <p:txBody>
          <a:bodyPr/>
          <a:lstStyle/>
          <a:p>
            <a:r>
              <a:rPr lang="de-DE" dirty="0" smtClean="0"/>
              <a:t>… Sozialpsychiatrie?</a:t>
            </a:r>
          </a:p>
        </p:txBody>
      </p:sp>
      <p:sp>
        <p:nvSpPr>
          <p:cNvPr id="4" name="Inhaltsplatzhalter 3"/>
          <p:cNvSpPr>
            <a:spLocks noGrp="1"/>
          </p:cNvSpPr>
          <p:nvPr>
            <p:ph sz="half" idx="2"/>
          </p:nvPr>
        </p:nvSpPr>
        <p:spPr/>
        <p:txBody>
          <a:bodyPr>
            <a:normAutofit fontScale="92500" lnSpcReduction="20000"/>
          </a:bodyPr>
          <a:lstStyle/>
          <a:p>
            <a:r>
              <a:rPr lang="de-DE" dirty="0" smtClean="0"/>
              <a:t>Sozialpsychiatrie </a:t>
            </a:r>
            <a:r>
              <a:rPr lang="de-DE" dirty="0"/>
              <a:t>ist eine Gesinnung, keine Wissenschaft.</a:t>
            </a:r>
          </a:p>
          <a:p>
            <a:r>
              <a:rPr lang="de-DE" dirty="0"/>
              <a:t>Sozialpsychiatrie ist nur eine gute Absicht.</a:t>
            </a:r>
          </a:p>
          <a:p>
            <a:r>
              <a:rPr lang="de-DE" dirty="0"/>
              <a:t>Sozialpsychiatrie ist eine empirische Wissenschaft</a:t>
            </a:r>
          </a:p>
          <a:p>
            <a:r>
              <a:rPr lang="de-DE" dirty="0"/>
              <a:t>Psychiatrie muss immer Sozialpsychiatrie sein.</a:t>
            </a:r>
          </a:p>
          <a:p>
            <a:r>
              <a:rPr lang="de-DE" dirty="0" smtClean="0"/>
              <a:t>Sozialpsychiatrie </a:t>
            </a:r>
            <a:r>
              <a:rPr lang="de-DE" dirty="0"/>
              <a:t>ist Gemeindepsychiatrie.</a:t>
            </a:r>
          </a:p>
          <a:p>
            <a:r>
              <a:rPr lang="de-DE" dirty="0"/>
              <a:t>Sozialpsychiatrische Sichtweisen sind die Grundlage für Therapie und Rehabilitation.</a:t>
            </a:r>
          </a:p>
          <a:p>
            <a:r>
              <a:rPr lang="de-DE" dirty="0" smtClean="0"/>
              <a:t>Sozialpsychiatrie </a:t>
            </a:r>
            <a:r>
              <a:rPr lang="de-DE" dirty="0"/>
              <a:t>ist an der Lebenswelt orientiert</a:t>
            </a:r>
            <a:r>
              <a:rPr lang="de-DE" dirty="0" smtClean="0"/>
              <a:t>.</a:t>
            </a:r>
          </a:p>
          <a:p>
            <a:pPr marL="0" indent="0">
              <a:buNone/>
            </a:pPr>
            <a:r>
              <a:rPr lang="de-DE" dirty="0" smtClean="0"/>
              <a:t>(</a:t>
            </a:r>
            <a:r>
              <a:rPr lang="de-DE" dirty="0" err="1" smtClean="0"/>
              <a:t>Bosshard</a:t>
            </a:r>
            <a:r>
              <a:rPr lang="de-DE" dirty="0" smtClean="0"/>
              <a:t>, Ebert &amp; Lazarus 2013:38-40)</a:t>
            </a:r>
            <a:endParaRPr lang="de-DE" dirty="0"/>
          </a:p>
          <a:p>
            <a:endParaRPr lang="de-DE" dirty="0"/>
          </a:p>
        </p:txBody>
      </p:sp>
      <p:sp>
        <p:nvSpPr>
          <p:cNvPr id="5" name="Textplatzhalter 4"/>
          <p:cNvSpPr>
            <a:spLocks noGrp="1"/>
          </p:cNvSpPr>
          <p:nvPr>
            <p:ph type="body" sz="quarter" idx="3"/>
          </p:nvPr>
        </p:nvSpPr>
        <p:spPr/>
        <p:txBody>
          <a:bodyPr/>
          <a:lstStyle/>
          <a:p>
            <a:r>
              <a:rPr lang="de-DE" dirty="0" smtClean="0"/>
              <a:t>… unser Programm?</a:t>
            </a:r>
            <a:endParaRPr lang="de-DE" dirty="0"/>
          </a:p>
        </p:txBody>
      </p:sp>
      <p:sp>
        <p:nvSpPr>
          <p:cNvPr id="6" name="Inhaltsplatzhalter 5"/>
          <p:cNvSpPr>
            <a:spLocks noGrp="1"/>
          </p:cNvSpPr>
          <p:nvPr>
            <p:ph sz="quarter" idx="4"/>
          </p:nvPr>
        </p:nvSpPr>
        <p:spPr/>
        <p:txBody>
          <a:bodyPr/>
          <a:lstStyle/>
          <a:p>
            <a:pPr marL="342900" indent="-342900">
              <a:buFont typeface="+mj-lt"/>
              <a:buAutoNum type="arabicPeriod"/>
            </a:pPr>
            <a:r>
              <a:rPr lang="de-DE" dirty="0" smtClean="0"/>
              <a:t>Transdisziplinarität</a:t>
            </a:r>
          </a:p>
          <a:p>
            <a:pPr marL="342900" indent="-342900">
              <a:buFont typeface="+mj-lt"/>
              <a:buAutoNum type="arabicPeriod"/>
            </a:pPr>
            <a:r>
              <a:rPr lang="de-DE" dirty="0" smtClean="0"/>
              <a:t>Sozialpsychiatrische Wissenschaft</a:t>
            </a:r>
          </a:p>
          <a:p>
            <a:pPr marL="342900" indent="-342900">
              <a:buFont typeface="+mj-lt"/>
              <a:buAutoNum type="arabicPeriod"/>
            </a:pPr>
            <a:r>
              <a:rPr lang="de-DE" dirty="0" smtClean="0"/>
              <a:t>Teilhabe/Teilhabeforschung, soziale Unterstützung/Unterstützungsforschung</a:t>
            </a:r>
          </a:p>
          <a:p>
            <a:pPr marL="342900" indent="-342900">
              <a:buFont typeface="+mj-lt"/>
              <a:buAutoNum type="arabicPeriod"/>
            </a:pPr>
            <a:r>
              <a:rPr lang="de-DE" dirty="0" smtClean="0"/>
              <a:t>Lebenswelt und Lebenslage</a:t>
            </a:r>
          </a:p>
          <a:p>
            <a:pPr marL="342900" indent="-342900">
              <a:buFont typeface="+mj-lt"/>
              <a:buAutoNum type="arabicPeriod"/>
            </a:pPr>
            <a:r>
              <a:rPr lang="de-DE" dirty="0" smtClean="0"/>
              <a:t>Soziale Diagnose</a:t>
            </a:r>
          </a:p>
          <a:p>
            <a:pPr marL="342900" indent="-342900">
              <a:buFont typeface="+mj-lt"/>
              <a:buAutoNum type="arabicPeriod"/>
            </a:pPr>
            <a:r>
              <a:rPr lang="de-DE" dirty="0" smtClean="0"/>
              <a:t>Ein vorläufiges Fazit</a:t>
            </a:r>
          </a:p>
          <a:p>
            <a:endParaRPr lang="de-DE" dirty="0" smtClean="0"/>
          </a:p>
          <a:p>
            <a:endParaRPr lang="de-DE" dirty="0"/>
          </a:p>
        </p:txBody>
      </p:sp>
      <p:sp>
        <p:nvSpPr>
          <p:cNvPr id="7" name="Datumsplatzhalter 6"/>
          <p:cNvSpPr>
            <a:spLocks noGrp="1"/>
          </p:cNvSpPr>
          <p:nvPr>
            <p:ph type="dt" sz="half" idx="10"/>
          </p:nvPr>
        </p:nvSpPr>
        <p:spPr/>
        <p:txBody>
          <a:bodyPr/>
          <a:lstStyle/>
          <a:p>
            <a:r>
              <a:rPr lang="de-DE" smtClean="0"/>
              <a:t>AGpR, Viersen, 10. Oktober 2019</a:t>
            </a:r>
            <a:endParaRPr lang="de-DE"/>
          </a:p>
        </p:txBody>
      </p:sp>
      <p:sp>
        <p:nvSpPr>
          <p:cNvPr id="8" name="Fußzeilenplatzhalter 7"/>
          <p:cNvSpPr>
            <a:spLocks noGrp="1"/>
          </p:cNvSpPr>
          <p:nvPr>
            <p:ph type="ftr" sz="quarter" idx="11"/>
          </p:nvPr>
        </p:nvSpPr>
        <p:spPr/>
        <p:txBody>
          <a:bodyPr/>
          <a:lstStyle/>
          <a:p>
            <a:r>
              <a:rPr lang="de-DE" smtClean="0"/>
              <a:t>Löwenstein: Von der Psyche zur Gemeinschaft.</a:t>
            </a:r>
            <a:endParaRPr lang="de-DE"/>
          </a:p>
        </p:txBody>
      </p:sp>
      <p:sp>
        <p:nvSpPr>
          <p:cNvPr id="9" name="Foliennummernplatzhalter 8"/>
          <p:cNvSpPr>
            <a:spLocks noGrp="1"/>
          </p:cNvSpPr>
          <p:nvPr>
            <p:ph type="sldNum" sz="quarter" idx="12"/>
          </p:nvPr>
        </p:nvSpPr>
        <p:spPr/>
        <p:txBody>
          <a:bodyPr/>
          <a:lstStyle/>
          <a:p>
            <a:fld id="{134E5D34-F008-4D03-B214-D420D45A42EB}" type="slidenum">
              <a:rPr lang="de-DE" smtClean="0"/>
              <a:t>3</a:t>
            </a:fld>
            <a:endParaRPr lang="de-DE"/>
          </a:p>
        </p:txBody>
      </p:sp>
    </p:spTree>
    <p:extLst>
      <p:ext uri="{BB962C8B-B14F-4D97-AF65-F5344CB8AC3E}">
        <p14:creationId xmlns:p14="http://schemas.microsoft.com/office/powerpoint/2010/main" val="5810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81192" y="2904573"/>
            <a:ext cx="11029615" cy="1497507"/>
          </a:xfrm>
        </p:spPr>
        <p:txBody>
          <a:bodyPr>
            <a:normAutofit fontScale="90000"/>
          </a:bodyPr>
          <a:lstStyle/>
          <a:p>
            <a:r>
              <a:rPr lang="de-DE" dirty="0"/>
              <a:t>Sozialpsychiatrie ist eine Gesinnung, keine Wissenschaft. </a:t>
            </a:r>
            <a:r>
              <a:rPr lang="de-DE" dirty="0" smtClean="0"/>
              <a:t/>
            </a:r>
            <a:br>
              <a:rPr lang="de-DE" dirty="0" smtClean="0"/>
            </a:br>
            <a:r>
              <a:rPr lang="de-DE" dirty="0" smtClean="0"/>
              <a:t>Sozialpsychiatrie </a:t>
            </a:r>
            <a:r>
              <a:rPr lang="de-DE" dirty="0"/>
              <a:t>ist nur eine gute Absicht. </a:t>
            </a:r>
            <a:r>
              <a:rPr lang="de-DE" dirty="0" smtClean="0"/>
              <a:t/>
            </a:r>
            <a:br>
              <a:rPr lang="de-DE" dirty="0" smtClean="0"/>
            </a:br>
            <a:r>
              <a:rPr lang="de-DE" dirty="0" smtClean="0"/>
              <a:t>Sozialpsychiatrie </a:t>
            </a:r>
            <a:r>
              <a:rPr lang="de-DE" dirty="0"/>
              <a:t>ist eine empirische </a:t>
            </a:r>
            <a:r>
              <a:rPr lang="de-DE" dirty="0" smtClean="0"/>
              <a:t>Wissenschaft</a:t>
            </a:r>
            <a:endParaRPr lang="de-DE" dirty="0"/>
          </a:p>
        </p:txBody>
      </p:sp>
      <p:sp>
        <p:nvSpPr>
          <p:cNvPr id="5" name="Untertitel 4"/>
          <p:cNvSpPr>
            <a:spLocks noGrp="1"/>
          </p:cNvSpPr>
          <p:nvPr>
            <p:ph type="body" idx="1"/>
          </p:nvPr>
        </p:nvSpPr>
        <p:spPr/>
        <p:txBody>
          <a:bodyPr>
            <a:normAutofit/>
          </a:bodyPr>
          <a:lstStyle/>
          <a:p>
            <a:r>
              <a:rPr lang="de-DE" sz="3200" dirty="0"/>
              <a:t>Die Frage nach der Wissenschaftlichkeit</a:t>
            </a:r>
          </a:p>
        </p:txBody>
      </p:sp>
      <p:sp>
        <p:nvSpPr>
          <p:cNvPr id="6" name="Datumsplatzhalter 5"/>
          <p:cNvSpPr>
            <a:spLocks noGrp="1"/>
          </p:cNvSpPr>
          <p:nvPr>
            <p:ph type="dt" sz="half" idx="10"/>
          </p:nvPr>
        </p:nvSpPr>
        <p:spPr/>
        <p:txBody>
          <a:bodyPr/>
          <a:lstStyle/>
          <a:p>
            <a:r>
              <a:rPr lang="de-DE" smtClean="0"/>
              <a:t>AGpR, Viersen, 10. Oktober 2019</a:t>
            </a:r>
            <a:endParaRPr lang="de-DE"/>
          </a:p>
        </p:txBody>
      </p:sp>
      <p:sp>
        <p:nvSpPr>
          <p:cNvPr id="7" name="Fußzeilenplatzhalter 6"/>
          <p:cNvSpPr>
            <a:spLocks noGrp="1"/>
          </p:cNvSpPr>
          <p:nvPr>
            <p:ph type="ftr" sz="quarter" idx="11"/>
          </p:nvPr>
        </p:nvSpPr>
        <p:spPr/>
        <p:txBody>
          <a:bodyPr/>
          <a:lstStyle/>
          <a:p>
            <a:r>
              <a:rPr lang="de-DE" smtClean="0"/>
              <a:t>Löwenstein: Von der Psyche zur Gemeinschaft.</a:t>
            </a:r>
            <a:endParaRPr lang="de-DE"/>
          </a:p>
        </p:txBody>
      </p:sp>
      <p:sp>
        <p:nvSpPr>
          <p:cNvPr id="8" name="Foliennummernplatzhalter 7"/>
          <p:cNvSpPr>
            <a:spLocks noGrp="1"/>
          </p:cNvSpPr>
          <p:nvPr>
            <p:ph type="sldNum" sz="quarter" idx="12"/>
          </p:nvPr>
        </p:nvSpPr>
        <p:spPr/>
        <p:txBody>
          <a:bodyPr/>
          <a:lstStyle/>
          <a:p>
            <a:fld id="{134E5D34-F008-4D03-B214-D420D45A42EB}" type="slidenum">
              <a:rPr lang="de-DE" smtClean="0"/>
              <a:t>4</a:t>
            </a:fld>
            <a:endParaRPr lang="de-DE"/>
          </a:p>
        </p:txBody>
      </p:sp>
    </p:spTree>
    <p:extLst>
      <p:ext uri="{BB962C8B-B14F-4D97-AF65-F5344CB8AC3E}">
        <p14:creationId xmlns:p14="http://schemas.microsoft.com/office/powerpoint/2010/main" val="3390529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Es gibt sozialpsychiatrische Wissenschaft.</a:t>
            </a:r>
            <a:endParaRPr lang="de-DE"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5744" y="1962657"/>
            <a:ext cx="2743683" cy="3992060"/>
          </a:xfrm>
        </p:spPr>
      </p:pic>
      <p:pic>
        <p:nvPicPr>
          <p:cNvPr id="7" name="Grafik 6"/>
          <p:cNvPicPr>
            <a:picLocks noChangeAspect="1"/>
          </p:cNvPicPr>
          <p:nvPr/>
        </p:nvPicPr>
        <p:blipFill rotWithShape="1">
          <a:blip r:embed="rId3"/>
          <a:srcRect b="52"/>
          <a:stretch/>
        </p:blipFill>
        <p:spPr>
          <a:xfrm>
            <a:off x="1149735" y="1949262"/>
            <a:ext cx="3337423" cy="4071443"/>
          </a:xfrm>
          <a:prstGeom prst="rect">
            <a:avLst/>
          </a:prstGeom>
        </p:spPr>
      </p:pic>
      <p:sp>
        <p:nvSpPr>
          <p:cNvPr id="9" name="Rechteck 8"/>
          <p:cNvSpPr/>
          <p:nvPr/>
        </p:nvSpPr>
        <p:spPr>
          <a:xfrm>
            <a:off x="4487159" y="5591101"/>
            <a:ext cx="1845287" cy="369332"/>
          </a:xfrm>
          <a:prstGeom prst="rect">
            <a:avLst/>
          </a:prstGeom>
        </p:spPr>
        <p:txBody>
          <a:bodyPr wrap="square">
            <a:spAutoFit/>
          </a:bodyPr>
          <a:lstStyle/>
          <a:p>
            <a:r>
              <a:rPr lang="de-DE" dirty="0" smtClean="0"/>
              <a:t>(</a:t>
            </a:r>
            <a:r>
              <a:rPr lang="de-DE" dirty="0" err="1" smtClean="0"/>
              <a:t>Borbé</a:t>
            </a:r>
            <a:r>
              <a:rPr lang="de-DE" dirty="0" smtClean="0"/>
              <a:t> 2009:e10)</a:t>
            </a:r>
            <a:endParaRPr lang="de-DE" dirty="0"/>
          </a:p>
        </p:txBody>
      </p:sp>
      <p:sp>
        <p:nvSpPr>
          <p:cNvPr id="10" name="Rechteck 9"/>
          <p:cNvSpPr/>
          <p:nvPr/>
        </p:nvSpPr>
        <p:spPr>
          <a:xfrm>
            <a:off x="9839427" y="5374374"/>
            <a:ext cx="1845287" cy="646331"/>
          </a:xfrm>
          <a:prstGeom prst="rect">
            <a:avLst/>
          </a:prstGeom>
        </p:spPr>
        <p:txBody>
          <a:bodyPr wrap="square">
            <a:spAutoFit/>
          </a:bodyPr>
          <a:lstStyle/>
          <a:p>
            <a:r>
              <a:rPr lang="de-DE" dirty="0" smtClean="0"/>
              <a:t>(Krumm, Kilian &amp; Löwenstein 2018)</a:t>
            </a:r>
            <a:endParaRPr lang="de-DE" dirty="0"/>
          </a:p>
        </p:txBody>
      </p:sp>
      <p:sp>
        <p:nvSpPr>
          <p:cNvPr id="11" name="Datumsplatzhalter 10"/>
          <p:cNvSpPr>
            <a:spLocks noGrp="1"/>
          </p:cNvSpPr>
          <p:nvPr>
            <p:ph type="dt" sz="half" idx="10"/>
          </p:nvPr>
        </p:nvSpPr>
        <p:spPr/>
        <p:txBody>
          <a:bodyPr/>
          <a:lstStyle/>
          <a:p>
            <a:r>
              <a:rPr lang="de-DE" smtClean="0"/>
              <a:t>AGpR, Viersen, 10. Oktober 2019</a:t>
            </a:r>
            <a:endParaRPr lang="de-DE"/>
          </a:p>
        </p:txBody>
      </p:sp>
      <p:sp>
        <p:nvSpPr>
          <p:cNvPr id="12" name="Fußzeilenplatzhalter 11"/>
          <p:cNvSpPr>
            <a:spLocks noGrp="1"/>
          </p:cNvSpPr>
          <p:nvPr>
            <p:ph type="ftr" sz="quarter" idx="11"/>
          </p:nvPr>
        </p:nvSpPr>
        <p:spPr/>
        <p:txBody>
          <a:bodyPr/>
          <a:lstStyle/>
          <a:p>
            <a:r>
              <a:rPr lang="de-DE" smtClean="0"/>
              <a:t>Löwenstein: Von der Psyche zur Gemeinschaft.</a:t>
            </a:r>
            <a:endParaRPr lang="de-DE"/>
          </a:p>
        </p:txBody>
      </p:sp>
      <p:sp>
        <p:nvSpPr>
          <p:cNvPr id="13" name="Foliennummernplatzhalter 12"/>
          <p:cNvSpPr>
            <a:spLocks noGrp="1"/>
          </p:cNvSpPr>
          <p:nvPr>
            <p:ph type="sldNum" sz="quarter" idx="12"/>
          </p:nvPr>
        </p:nvSpPr>
        <p:spPr/>
        <p:txBody>
          <a:bodyPr/>
          <a:lstStyle/>
          <a:p>
            <a:fld id="{134E5D34-F008-4D03-B214-D420D45A42EB}" type="slidenum">
              <a:rPr lang="de-DE" smtClean="0"/>
              <a:t>5</a:t>
            </a:fld>
            <a:endParaRPr lang="de-DE"/>
          </a:p>
        </p:txBody>
      </p:sp>
      <p:pic>
        <p:nvPicPr>
          <p:cNvPr id="15" name="Grafik 14"/>
          <p:cNvPicPr>
            <a:picLocks noChangeAspect="1"/>
          </p:cNvPicPr>
          <p:nvPr/>
        </p:nvPicPr>
        <p:blipFill>
          <a:blip r:embed="rId4"/>
          <a:stretch>
            <a:fillRect/>
          </a:stretch>
        </p:blipFill>
        <p:spPr>
          <a:xfrm>
            <a:off x="0" y="0"/>
            <a:ext cx="6998851" cy="8598100"/>
          </a:xfrm>
          <a:prstGeom prst="rect">
            <a:avLst/>
          </a:prstGeom>
        </p:spPr>
      </p:pic>
    </p:spTree>
    <p:extLst>
      <p:ext uri="{BB962C8B-B14F-4D97-AF65-F5344CB8AC3E}">
        <p14:creationId xmlns:p14="http://schemas.microsoft.com/office/powerpoint/2010/main" val="400337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5"/>
                                        </p:tgtEl>
                                        <p:attrNameLst>
                                          <p:attrName>ppt_w</p:attrName>
                                        </p:attrNameLst>
                                      </p:cBhvr>
                                      <p:tavLst>
                                        <p:tav tm="0">
                                          <p:val>
                                            <p:strVal val="ppt_w"/>
                                          </p:val>
                                        </p:tav>
                                        <p:tav tm="100000">
                                          <p:val>
                                            <p:fltVal val="0"/>
                                          </p:val>
                                        </p:tav>
                                      </p:tavLst>
                                    </p:anim>
                                    <p:anim calcmode="lin" valueType="num">
                                      <p:cBhvr>
                                        <p:cTn id="14" dur="500"/>
                                        <p:tgtEl>
                                          <p:spTgt spid="15"/>
                                        </p:tgtEl>
                                        <p:attrNameLst>
                                          <p:attrName>ppt_h</p:attrName>
                                        </p:attrNameLst>
                                      </p:cBhvr>
                                      <p:tavLst>
                                        <p:tav tm="0">
                                          <p:val>
                                            <p:strVal val="ppt_h"/>
                                          </p:val>
                                        </p:tav>
                                        <p:tav tm="100000">
                                          <p:val>
                                            <p:fltVal val="0"/>
                                          </p:val>
                                        </p:tav>
                                      </p:tavLst>
                                    </p:anim>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Psychiatrie muss immer Sozialpsychiatrie sein</a:t>
            </a:r>
            <a:r>
              <a:rPr lang="de-DE" dirty="0" smtClean="0"/>
              <a:t>.</a:t>
            </a:r>
            <a:endParaRPr lang="de-DE" dirty="0"/>
          </a:p>
        </p:txBody>
      </p:sp>
      <p:sp>
        <p:nvSpPr>
          <p:cNvPr id="4" name="Untertitel 3"/>
          <p:cNvSpPr>
            <a:spLocks noGrp="1"/>
          </p:cNvSpPr>
          <p:nvPr>
            <p:ph type="subTitle" idx="1"/>
          </p:nvPr>
        </p:nvSpPr>
        <p:spPr/>
        <p:txBody>
          <a:bodyPr>
            <a:normAutofit fontScale="70000" lnSpcReduction="20000"/>
          </a:bodyPr>
          <a:lstStyle/>
          <a:p>
            <a:r>
              <a:rPr lang="de-DE" sz="3200" dirty="0" smtClean="0">
                <a:solidFill>
                  <a:schemeClr val="accent2">
                    <a:lumMod val="60000"/>
                    <a:lumOff val="40000"/>
                  </a:schemeClr>
                </a:solidFill>
              </a:rPr>
              <a:t>Die Frage nach dem </a:t>
            </a:r>
            <a:r>
              <a:rPr lang="de-DE" sz="3200" dirty="0">
                <a:solidFill>
                  <a:schemeClr val="accent2">
                    <a:lumMod val="60000"/>
                    <a:lumOff val="40000"/>
                  </a:schemeClr>
                </a:solidFill>
              </a:rPr>
              <a:t>V</a:t>
            </a:r>
            <a:r>
              <a:rPr lang="de-DE" sz="3200" dirty="0" smtClean="0">
                <a:solidFill>
                  <a:schemeClr val="accent2">
                    <a:lumMod val="60000"/>
                    <a:lumOff val="40000"/>
                  </a:schemeClr>
                </a:solidFill>
              </a:rPr>
              <a:t>erhältnis von Psychiatrie und Sozialpsychiatrie</a:t>
            </a:r>
            <a:endParaRPr lang="de-DE" sz="3200" dirty="0">
              <a:solidFill>
                <a:schemeClr val="accent2">
                  <a:lumMod val="60000"/>
                  <a:lumOff val="40000"/>
                </a:schemeClr>
              </a:solidFill>
            </a:endParaRPr>
          </a:p>
        </p:txBody>
      </p:sp>
    </p:spTree>
    <p:extLst>
      <p:ext uri="{BB962C8B-B14F-4D97-AF65-F5344CB8AC3E}">
        <p14:creationId xmlns:p14="http://schemas.microsoft.com/office/powerpoint/2010/main" val="3752428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600" dirty="0" smtClean="0"/>
              <a:t>Fachwissenschaftliche Hegemonie vs. Transdisziplinarität</a:t>
            </a:r>
            <a:endParaRPr lang="de-DE" sz="2600" dirty="0"/>
          </a:p>
        </p:txBody>
      </p:sp>
      <p:sp>
        <p:nvSpPr>
          <p:cNvPr id="3" name="Inhaltsplatzhalter 2"/>
          <p:cNvSpPr>
            <a:spLocks noGrp="1"/>
          </p:cNvSpPr>
          <p:nvPr>
            <p:ph sz="half" idx="1"/>
          </p:nvPr>
        </p:nvSpPr>
        <p:spPr>
          <a:xfrm>
            <a:off x="5974080" y="2020540"/>
            <a:ext cx="5636728" cy="3633047"/>
          </a:xfrm>
        </p:spPr>
        <p:txBody>
          <a:bodyPr>
            <a:normAutofit lnSpcReduction="10000"/>
          </a:bodyPr>
          <a:lstStyle/>
          <a:p>
            <a:pPr marL="0" indent="0">
              <a:buNone/>
            </a:pPr>
            <a:r>
              <a:rPr lang="de-DE" dirty="0" smtClean="0"/>
              <a:t>Transdisziplinarität (</a:t>
            </a:r>
            <a:r>
              <a:rPr lang="de-DE" dirty="0"/>
              <a:t>Mittelstraß 2003</a:t>
            </a:r>
            <a:r>
              <a:rPr lang="de-DE" dirty="0" smtClean="0"/>
              <a:t>)</a:t>
            </a:r>
          </a:p>
          <a:p>
            <a:r>
              <a:rPr lang="de-DE" dirty="0" smtClean="0"/>
              <a:t>geht </a:t>
            </a:r>
            <a:r>
              <a:rPr lang="de-DE" dirty="0"/>
              <a:t>von der Annahme aus, dass die wissenschaftlichen Disziplinen </a:t>
            </a:r>
            <a:r>
              <a:rPr lang="de-DE" dirty="0" smtClean="0"/>
              <a:t>ihre </a:t>
            </a:r>
            <a:r>
              <a:rPr lang="de-DE" dirty="0"/>
              <a:t>problemlösende Kraft durch allzu große Spezialisierung eingebüßt haben,</a:t>
            </a:r>
          </a:p>
          <a:p>
            <a:r>
              <a:rPr lang="de-DE" dirty="0"/>
              <a:t>greift problemorientiert über Fächer und Disziplinen hinaus,</a:t>
            </a:r>
          </a:p>
          <a:p>
            <a:r>
              <a:rPr lang="de-DE" dirty="0" smtClean="0"/>
              <a:t>Dauerhafte Zusammenarbeit mit anderen wissenschaftlichen Disziplinen und mit der Praxis</a:t>
            </a:r>
          </a:p>
          <a:p>
            <a:r>
              <a:rPr lang="de-DE" dirty="0" smtClean="0"/>
              <a:t>Bearbeitung </a:t>
            </a:r>
            <a:r>
              <a:rPr lang="de-DE" dirty="0"/>
              <a:t>komplexer, nicht mehr nur fachwissenschaftlicher </a:t>
            </a:r>
            <a:r>
              <a:rPr lang="de-DE" dirty="0" smtClean="0"/>
              <a:t>Probleme</a:t>
            </a:r>
          </a:p>
        </p:txBody>
      </p:sp>
      <p:sp>
        <p:nvSpPr>
          <p:cNvPr id="5" name="Inhaltsplatzhalter 4"/>
          <p:cNvSpPr>
            <a:spLocks noGrp="1"/>
          </p:cNvSpPr>
          <p:nvPr>
            <p:ph sz="half" idx="2"/>
          </p:nvPr>
        </p:nvSpPr>
        <p:spPr>
          <a:xfrm>
            <a:off x="581192" y="2020540"/>
            <a:ext cx="5075895" cy="3633047"/>
          </a:xfrm>
        </p:spPr>
        <p:txBody>
          <a:bodyPr>
            <a:normAutofit lnSpcReduction="10000"/>
          </a:bodyPr>
          <a:lstStyle/>
          <a:p>
            <a:r>
              <a:rPr lang="de-DE" dirty="0"/>
              <a:t>Medizin</a:t>
            </a:r>
          </a:p>
          <a:p>
            <a:r>
              <a:rPr lang="de-DE" dirty="0"/>
              <a:t>Epidemiologie</a:t>
            </a:r>
          </a:p>
          <a:p>
            <a:r>
              <a:rPr lang="de-DE" dirty="0"/>
              <a:t>Psychologie</a:t>
            </a:r>
          </a:p>
          <a:p>
            <a:r>
              <a:rPr lang="de-DE" dirty="0" smtClean="0"/>
              <a:t>Pädagogik</a:t>
            </a:r>
            <a:endParaRPr lang="de-DE" dirty="0"/>
          </a:p>
          <a:p>
            <a:pPr marL="0" indent="0">
              <a:buNone/>
            </a:pPr>
            <a:r>
              <a:rPr lang="de-DE" dirty="0" smtClean="0"/>
              <a:t>…</a:t>
            </a:r>
          </a:p>
          <a:p>
            <a:pPr marL="0" indent="0">
              <a:buNone/>
            </a:pPr>
            <a:r>
              <a:rPr lang="de-DE" dirty="0"/>
              <a:t>„Angesichts eines veränderten Krankheitspanoramas, in dem chronische Erkrankungen und sozial ungleich verteilte Krankheitsrisiken dominieren, gerät das ärztlich-pflegerisch geprägte Gesundheitswesen zunehmend an seine Grenzen“ (Ansen 2017:876</a:t>
            </a:r>
            <a:r>
              <a:rPr lang="de-DE" dirty="0" smtClean="0"/>
              <a:t>).</a:t>
            </a:r>
            <a:endParaRPr lang="de-DE" dirty="0"/>
          </a:p>
        </p:txBody>
      </p:sp>
      <p:sp>
        <p:nvSpPr>
          <p:cNvPr id="6" name="Datumsplatzhalter 5"/>
          <p:cNvSpPr>
            <a:spLocks noGrp="1"/>
          </p:cNvSpPr>
          <p:nvPr>
            <p:ph type="dt" sz="half" idx="10"/>
          </p:nvPr>
        </p:nvSpPr>
        <p:spPr/>
        <p:txBody>
          <a:bodyPr/>
          <a:lstStyle/>
          <a:p>
            <a:r>
              <a:rPr lang="de-DE" smtClean="0"/>
              <a:t>AGpR, Viersen, 10. Oktober 2019</a:t>
            </a:r>
            <a:endParaRPr lang="de-DE"/>
          </a:p>
        </p:txBody>
      </p:sp>
      <p:sp>
        <p:nvSpPr>
          <p:cNvPr id="7" name="Fußzeilenplatzhalter 6"/>
          <p:cNvSpPr>
            <a:spLocks noGrp="1"/>
          </p:cNvSpPr>
          <p:nvPr>
            <p:ph type="ftr" sz="quarter" idx="11"/>
          </p:nvPr>
        </p:nvSpPr>
        <p:spPr/>
        <p:txBody>
          <a:bodyPr/>
          <a:lstStyle/>
          <a:p>
            <a:r>
              <a:rPr lang="de-DE" smtClean="0"/>
              <a:t>Löwenstein: Von der Psyche zur Gemeinschaft.</a:t>
            </a:r>
            <a:endParaRPr lang="de-DE"/>
          </a:p>
        </p:txBody>
      </p:sp>
      <p:sp>
        <p:nvSpPr>
          <p:cNvPr id="8" name="Foliennummernplatzhalter 7"/>
          <p:cNvSpPr>
            <a:spLocks noGrp="1"/>
          </p:cNvSpPr>
          <p:nvPr>
            <p:ph type="sldNum" sz="quarter" idx="12"/>
          </p:nvPr>
        </p:nvSpPr>
        <p:spPr/>
        <p:txBody>
          <a:bodyPr/>
          <a:lstStyle/>
          <a:p>
            <a:fld id="{134E5D34-F008-4D03-B214-D420D45A42EB}" type="slidenum">
              <a:rPr lang="de-DE" smtClean="0"/>
              <a:t>7</a:t>
            </a:fld>
            <a:endParaRPr lang="de-DE"/>
          </a:p>
        </p:txBody>
      </p:sp>
    </p:spTree>
    <p:extLst>
      <p:ext uri="{BB962C8B-B14F-4D97-AF65-F5344CB8AC3E}">
        <p14:creationId xmlns:p14="http://schemas.microsoft.com/office/powerpoint/2010/main" val="23965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dirty="0"/>
              <a:t>Sozialpsychiatrie </a:t>
            </a:r>
            <a:r>
              <a:rPr lang="de-DE" dirty="0" smtClean="0"/>
              <a:t>ist …</a:t>
            </a:r>
            <a:endParaRPr lang="de-DE" dirty="0"/>
          </a:p>
        </p:txBody>
      </p:sp>
      <p:sp>
        <p:nvSpPr>
          <p:cNvPr id="8" name="Textplatzhalter 7"/>
          <p:cNvSpPr>
            <a:spLocks noGrp="1"/>
          </p:cNvSpPr>
          <p:nvPr>
            <p:ph type="body" idx="1"/>
          </p:nvPr>
        </p:nvSpPr>
        <p:spPr/>
        <p:txBody>
          <a:bodyPr/>
          <a:lstStyle/>
          <a:p>
            <a:r>
              <a:rPr lang="de-DE" dirty="0" smtClean="0"/>
              <a:t>… Gemeindepsychiatrie</a:t>
            </a:r>
            <a:endParaRPr lang="de-DE" dirty="0"/>
          </a:p>
        </p:txBody>
      </p:sp>
      <p:sp>
        <p:nvSpPr>
          <p:cNvPr id="9" name="Inhaltsplatzhalter 8"/>
          <p:cNvSpPr>
            <a:spLocks noGrp="1"/>
          </p:cNvSpPr>
          <p:nvPr>
            <p:ph sz="half" idx="2"/>
          </p:nvPr>
        </p:nvSpPr>
        <p:spPr>
          <a:xfrm>
            <a:off x="581194" y="2926053"/>
            <a:ext cx="5393100" cy="1956852"/>
          </a:xfrm>
        </p:spPr>
        <p:txBody>
          <a:bodyPr/>
          <a:lstStyle/>
          <a:p>
            <a:r>
              <a:rPr lang="de-DE" dirty="0" smtClean="0"/>
              <a:t>Spezialdisziplin der Psychiatrie</a:t>
            </a:r>
          </a:p>
          <a:p>
            <a:r>
              <a:rPr lang="de-DE" dirty="0" smtClean="0"/>
              <a:t>komplementär</a:t>
            </a:r>
          </a:p>
          <a:p>
            <a:r>
              <a:rPr lang="de-DE" dirty="0" smtClean="0"/>
              <a:t>Gemeindenähe</a:t>
            </a:r>
          </a:p>
          <a:p>
            <a:r>
              <a:rPr lang="de-DE" dirty="0" smtClean="0"/>
              <a:t>Soziale Teilhabe</a:t>
            </a:r>
          </a:p>
        </p:txBody>
      </p:sp>
      <p:sp>
        <p:nvSpPr>
          <p:cNvPr id="10" name="Textplatzhalter 9"/>
          <p:cNvSpPr>
            <a:spLocks noGrp="1"/>
          </p:cNvSpPr>
          <p:nvPr>
            <p:ph type="body" sz="quarter" idx="3"/>
          </p:nvPr>
        </p:nvSpPr>
        <p:spPr/>
        <p:txBody>
          <a:bodyPr/>
          <a:lstStyle/>
          <a:p>
            <a:r>
              <a:rPr lang="de-DE" dirty="0" smtClean="0"/>
              <a:t>… Grundlage </a:t>
            </a:r>
            <a:r>
              <a:rPr lang="de-DE" dirty="0"/>
              <a:t>für Therapie und Rehabilitation</a:t>
            </a:r>
          </a:p>
        </p:txBody>
      </p:sp>
      <p:sp>
        <p:nvSpPr>
          <p:cNvPr id="11" name="Inhaltsplatzhalter 10"/>
          <p:cNvSpPr>
            <a:spLocks noGrp="1"/>
          </p:cNvSpPr>
          <p:nvPr>
            <p:ph sz="quarter" idx="4"/>
          </p:nvPr>
        </p:nvSpPr>
        <p:spPr>
          <a:xfrm>
            <a:off x="6217709" y="2926053"/>
            <a:ext cx="5393100" cy="1956852"/>
          </a:xfrm>
        </p:spPr>
        <p:txBody>
          <a:bodyPr>
            <a:normAutofit lnSpcReduction="10000"/>
          </a:bodyPr>
          <a:lstStyle/>
          <a:p>
            <a:r>
              <a:rPr lang="de-DE" dirty="0" smtClean="0"/>
              <a:t>Ergänzung zu biologischen und psychologischen Ansätzen</a:t>
            </a:r>
          </a:p>
          <a:p>
            <a:r>
              <a:rPr lang="de-DE" dirty="0" smtClean="0"/>
              <a:t>Betroffene sind in ihren sozialen Bezügen, in ihren sozialen Funktionen und ihren sozialen Rollen zu sehen.</a:t>
            </a:r>
          </a:p>
          <a:p>
            <a:r>
              <a:rPr lang="de-DE" dirty="0" smtClean="0"/>
              <a:t>Soziale Teilhabe</a:t>
            </a:r>
            <a:endParaRPr lang="de-DE" dirty="0"/>
          </a:p>
        </p:txBody>
      </p:sp>
      <p:sp>
        <p:nvSpPr>
          <p:cNvPr id="12" name="Datumsplatzhalter 11"/>
          <p:cNvSpPr>
            <a:spLocks noGrp="1"/>
          </p:cNvSpPr>
          <p:nvPr>
            <p:ph type="dt" sz="half" idx="10"/>
          </p:nvPr>
        </p:nvSpPr>
        <p:spPr/>
        <p:txBody>
          <a:bodyPr/>
          <a:lstStyle/>
          <a:p>
            <a:r>
              <a:rPr lang="de-DE" smtClean="0"/>
              <a:t>AGpR, Viersen, 10. Oktober 2019</a:t>
            </a:r>
            <a:endParaRPr lang="de-DE"/>
          </a:p>
        </p:txBody>
      </p:sp>
      <p:sp>
        <p:nvSpPr>
          <p:cNvPr id="13" name="Fußzeilenplatzhalter 12"/>
          <p:cNvSpPr>
            <a:spLocks noGrp="1"/>
          </p:cNvSpPr>
          <p:nvPr>
            <p:ph type="ftr" sz="quarter" idx="11"/>
          </p:nvPr>
        </p:nvSpPr>
        <p:spPr/>
        <p:txBody>
          <a:bodyPr/>
          <a:lstStyle/>
          <a:p>
            <a:r>
              <a:rPr lang="de-DE" smtClean="0"/>
              <a:t>Löwenstein: Von der Psyche zur Gemeinschaft.</a:t>
            </a:r>
            <a:endParaRPr lang="de-DE"/>
          </a:p>
        </p:txBody>
      </p:sp>
      <p:sp>
        <p:nvSpPr>
          <p:cNvPr id="14" name="Foliennummernplatzhalter 13"/>
          <p:cNvSpPr>
            <a:spLocks noGrp="1"/>
          </p:cNvSpPr>
          <p:nvPr>
            <p:ph type="sldNum" sz="quarter" idx="12"/>
          </p:nvPr>
        </p:nvSpPr>
        <p:spPr/>
        <p:txBody>
          <a:bodyPr/>
          <a:lstStyle/>
          <a:p>
            <a:fld id="{134E5D34-F008-4D03-B214-D420D45A42EB}" type="slidenum">
              <a:rPr lang="de-DE" smtClean="0"/>
              <a:t>8</a:t>
            </a:fld>
            <a:endParaRPr lang="de-DE"/>
          </a:p>
        </p:txBody>
      </p:sp>
      <p:sp>
        <p:nvSpPr>
          <p:cNvPr id="15" name="Rechteck 14"/>
          <p:cNvSpPr/>
          <p:nvPr/>
        </p:nvSpPr>
        <p:spPr>
          <a:xfrm>
            <a:off x="473642" y="4882905"/>
            <a:ext cx="11137166" cy="923330"/>
          </a:xfrm>
          <a:prstGeom prst="rect">
            <a:avLst/>
          </a:prstGeom>
        </p:spPr>
        <p:txBody>
          <a:bodyPr wrap="square">
            <a:spAutoFit/>
          </a:bodyPr>
          <a:lstStyle/>
          <a:p>
            <a:r>
              <a:rPr lang="de-DE" dirty="0">
                <a:solidFill>
                  <a:schemeClr val="tx2"/>
                </a:solidFill>
              </a:rPr>
              <a:t>„Zu den Menschen mit Behinderungen zählen Menschen, die langfristige körperliche, seelische, geistige oder Sinnesbeeinträchtigungen haben, welche sie in Wechselwirkung mit verschiedenen Barrieren an der vollen, wirksamen und gleichberechtigten Teilhabe an der Gesellschaft hindern können“ (Art. 1, Satz 2 UN-BRK).</a:t>
            </a:r>
          </a:p>
        </p:txBody>
      </p:sp>
    </p:spTree>
    <p:extLst>
      <p:ext uri="{BB962C8B-B14F-4D97-AF65-F5344CB8AC3E}">
        <p14:creationId xmlns:p14="http://schemas.microsoft.com/office/powerpoint/2010/main" val="15050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Transdisziplinarität und relationale Perspektiven</a:t>
            </a:r>
            <a:endParaRPr lang="de-DE" dirty="0"/>
          </a:p>
        </p:txBody>
      </p:sp>
      <p:sp>
        <p:nvSpPr>
          <p:cNvPr id="3" name="Inhaltsplatzhalter 2"/>
          <p:cNvSpPr>
            <a:spLocks noGrp="1"/>
          </p:cNvSpPr>
          <p:nvPr>
            <p:ph sz="half" idx="1"/>
          </p:nvPr>
        </p:nvSpPr>
        <p:spPr>
          <a:xfrm>
            <a:off x="581192" y="2228003"/>
            <a:ext cx="2661880" cy="3633047"/>
          </a:xfrm>
        </p:spPr>
        <p:txBody>
          <a:bodyPr>
            <a:normAutofit fontScale="77500" lnSpcReduction="20000"/>
          </a:bodyPr>
          <a:lstStyle/>
          <a:p>
            <a:pPr lvl="0">
              <a:lnSpc>
                <a:spcPct val="120000"/>
              </a:lnSpc>
              <a:spcAft>
                <a:spcPts val="0"/>
              </a:spcAft>
              <a:buClr>
                <a:srgbClr val="903163"/>
              </a:buClr>
            </a:pPr>
            <a:r>
              <a:rPr lang="de-DE" sz="2200" dirty="0">
                <a:solidFill>
                  <a:srgbClr val="3D3D3D"/>
                </a:solidFill>
              </a:rPr>
              <a:t>Pädagogik </a:t>
            </a:r>
          </a:p>
          <a:p>
            <a:pPr marL="0" lvl="0" indent="0">
              <a:lnSpc>
                <a:spcPct val="120000"/>
              </a:lnSpc>
              <a:buClr>
                <a:srgbClr val="903163"/>
              </a:buClr>
              <a:buNone/>
            </a:pPr>
            <a:r>
              <a:rPr lang="de-DE" sz="2200" dirty="0">
                <a:solidFill>
                  <a:srgbClr val="903163"/>
                </a:solidFill>
                <a:sym typeface="Wingdings" panose="05000000000000000000" pitchFamily="2" charset="2"/>
              </a:rPr>
              <a:t>	 </a:t>
            </a:r>
            <a:r>
              <a:rPr lang="de-DE" sz="2200" dirty="0">
                <a:solidFill>
                  <a:srgbClr val="903163"/>
                </a:solidFill>
              </a:rPr>
              <a:t>Sozialpädagogik</a:t>
            </a:r>
          </a:p>
          <a:p>
            <a:pPr lvl="0">
              <a:lnSpc>
                <a:spcPct val="120000"/>
              </a:lnSpc>
              <a:spcAft>
                <a:spcPts val="0"/>
              </a:spcAft>
              <a:buClr>
                <a:srgbClr val="903163"/>
              </a:buClr>
            </a:pPr>
            <a:r>
              <a:rPr lang="de-DE" sz="2200" dirty="0" smtClean="0">
                <a:solidFill>
                  <a:srgbClr val="3D3D3D"/>
                </a:solidFill>
              </a:rPr>
              <a:t>Medizin </a:t>
            </a:r>
            <a:endParaRPr lang="de-DE" sz="2200" dirty="0">
              <a:solidFill>
                <a:srgbClr val="3D3D3D"/>
              </a:solidFill>
            </a:endParaRPr>
          </a:p>
          <a:p>
            <a:pPr marL="0" lvl="0" indent="0">
              <a:lnSpc>
                <a:spcPct val="120000"/>
              </a:lnSpc>
              <a:buClr>
                <a:srgbClr val="903163"/>
              </a:buClr>
              <a:buNone/>
            </a:pPr>
            <a:r>
              <a:rPr lang="de-DE" sz="2200" dirty="0">
                <a:solidFill>
                  <a:srgbClr val="903163"/>
                </a:solidFill>
                <a:sym typeface="Wingdings" panose="05000000000000000000" pitchFamily="2" charset="2"/>
              </a:rPr>
              <a:t>	 </a:t>
            </a:r>
            <a:r>
              <a:rPr lang="de-DE" sz="2200" dirty="0">
                <a:solidFill>
                  <a:srgbClr val="903163"/>
                </a:solidFill>
              </a:rPr>
              <a:t>Sozialmedizin</a:t>
            </a:r>
          </a:p>
          <a:p>
            <a:pPr lvl="0">
              <a:lnSpc>
                <a:spcPct val="120000"/>
              </a:lnSpc>
              <a:spcAft>
                <a:spcPts val="0"/>
              </a:spcAft>
              <a:buClr>
                <a:srgbClr val="903163"/>
              </a:buClr>
            </a:pPr>
            <a:r>
              <a:rPr lang="de-DE" sz="2200" dirty="0">
                <a:solidFill>
                  <a:srgbClr val="3D3D3D"/>
                </a:solidFill>
              </a:rPr>
              <a:t>Epidemiologie </a:t>
            </a:r>
          </a:p>
          <a:p>
            <a:pPr marL="0" lvl="0" indent="0">
              <a:lnSpc>
                <a:spcPct val="120000"/>
              </a:lnSpc>
              <a:buClr>
                <a:srgbClr val="903163"/>
              </a:buClr>
              <a:buNone/>
            </a:pPr>
            <a:r>
              <a:rPr lang="de-DE" sz="2200" dirty="0">
                <a:solidFill>
                  <a:srgbClr val="903163"/>
                </a:solidFill>
                <a:sym typeface="Wingdings" panose="05000000000000000000" pitchFamily="2" charset="2"/>
              </a:rPr>
              <a:t>	 </a:t>
            </a:r>
            <a:r>
              <a:rPr lang="de-DE" sz="2200" dirty="0" smtClean="0">
                <a:solidFill>
                  <a:srgbClr val="903163"/>
                </a:solidFill>
                <a:sym typeface="Wingdings" panose="05000000000000000000" pitchFamily="2" charset="2"/>
              </a:rPr>
              <a:t>S</a:t>
            </a:r>
            <a:r>
              <a:rPr lang="de-DE" sz="2200" dirty="0" smtClean="0">
                <a:solidFill>
                  <a:srgbClr val="903163"/>
                </a:solidFill>
              </a:rPr>
              <a:t>ozialepidemiologie</a:t>
            </a:r>
            <a:endParaRPr lang="de-DE" sz="2200" dirty="0">
              <a:solidFill>
                <a:srgbClr val="903163"/>
              </a:solidFill>
            </a:endParaRPr>
          </a:p>
          <a:p>
            <a:pPr lvl="0">
              <a:lnSpc>
                <a:spcPct val="120000"/>
              </a:lnSpc>
              <a:spcAft>
                <a:spcPts val="0"/>
              </a:spcAft>
              <a:buClr>
                <a:srgbClr val="903163"/>
              </a:buClr>
            </a:pPr>
            <a:r>
              <a:rPr lang="de-DE" sz="2200" dirty="0">
                <a:solidFill>
                  <a:srgbClr val="3D3D3D"/>
                </a:solidFill>
              </a:rPr>
              <a:t>Psychologie </a:t>
            </a:r>
          </a:p>
          <a:p>
            <a:pPr marL="0" lvl="0" indent="0">
              <a:lnSpc>
                <a:spcPct val="120000"/>
              </a:lnSpc>
              <a:buClr>
                <a:srgbClr val="903163"/>
              </a:buClr>
              <a:buNone/>
            </a:pPr>
            <a:r>
              <a:rPr lang="de-DE" sz="2200" dirty="0">
                <a:solidFill>
                  <a:srgbClr val="903163"/>
                </a:solidFill>
                <a:sym typeface="Wingdings" panose="05000000000000000000" pitchFamily="2" charset="2"/>
              </a:rPr>
              <a:t>	 </a:t>
            </a:r>
            <a:r>
              <a:rPr lang="de-DE" sz="2200" dirty="0">
                <a:solidFill>
                  <a:srgbClr val="903163"/>
                </a:solidFill>
              </a:rPr>
              <a:t>Sozialpsychologie</a:t>
            </a:r>
          </a:p>
          <a:p>
            <a:pPr marL="0" lvl="0" indent="0">
              <a:lnSpc>
                <a:spcPct val="120000"/>
              </a:lnSpc>
              <a:buClr>
                <a:srgbClr val="903163"/>
              </a:buClr>
              <a:buNone/>
            </a:pPr>
            <a:r>
              <a:rPr lang="de-DE" sz="2200" dirty="0" smtClean="0">
                <a:solidFill>
                  <a:srgbClr val="3D3D3D"/>
                </a:solidFill>
              </a:rPr>
              <a:t>…</a:t>
            </a:r>
            <a:endParaRPr lang="de-DE" sz="2200" dirty="0">
              <a:solidFill>
                <a:srgbClr val="3D3D3D"/>
              </a:solidFill>
            </a:endParaRPr>
          </a:p>
        </p:txBody>
      </p:sp>
      <p:sp>
        <p:nvSpPr>
          <p:cNvPr id="4" name="Inhaltsplatzhalter 3"/>
          <p:cNvSpPr>
            <a:spLocks noGrp="1"/>
          </p:cNvSpPr>
          <p:nvPr>
            <p:ph sz="half" idx="2"/>
          </p:nvPr>
        </p:nvSpPr>
        <p:spPr>
          <a:xfrm>
            <a:off x="3377183" y="2228003"/>
            <a:ext cx="8233625" cy="3633047"/>
          </a:xfrm>
        </p:spPr>
        <p:txBody>
          <a:bodyPr>
            <a:noAutofit/>
          </a:bodyPr>
          <a:lstStyle/>
          <a:p>
            <a:r>
              <a:rPr lang="de-DE" sz="1700" dirty="0"/>
              <a:t>„Der Mensch wird zum Menschen allein durch menschliche Gemeinschaft. (...) [D]er Mensch wächst nun nicht vereinzelt auf, auch nicht </a:t>
            </a:r>
            <a:r>
              <a:rPr lang="de-DE" sz="1700" dirty="0" err="1"/>
              <a:t>bloss</a:t>
            </a:r>
            <a:r>
              <a:rPr lang="de-DE" sz="1700" dirty="0"/>
              <a:t> der eine neben dem andern unter ungefähr gleichen Bedingungen, sondern jeder zugleich unter vielseitigem Einfluss andrer und in beständiger Rückwirkung auf solchen Einfluss. Der einzelne Mensch ist eigentlich nur eine Abstraktion, gleich dem Atom des Physikers. Der Mensch, hinsichtlich alles dessen, was ihn zum Menschen macht, ist nicht erst als einzelner da, um dann auch mit andern in Gemeinschaft zu treten, sondern er ist ohne diese Gemeinschaft gar nicht Mensch</a:t>
            </a:r>
            <a:r>
              <a:rPr lang="de-DE" sz="1700" dirty="0" smtClean="0"/>
              <a:t>“ (</a:t>
            </a:r>
            <a:r>
              <a:rPr lang="de-DE" sz="1700" dirty="0" err="1" smtClean="0"/>
              <a:t>Natorp</a:t>
            </a:r>
            <a:r>
              <a:rPr lang="de-DE" sz="1700" dirty="0" smtClean="0"/>
              <a:t> 1899:68-69).</a:t>
            </a:r>
          </a:p>
          <a:p>
            <a:r>
              <a:rPr lang="de-DE" sz="1700" dirty="0" smtClean="0"/>
              <a:t>„Klinische Sozialarbeit entwickelt einen eigenen </a:t>
            </a:r>
            <a:r>
              <a:rPr lang="de-DE" sz="1700" dirty="0" smtClean="0">
                <a:solidFill>
                  <a:schemeClr val="accent2"/>
                </a:solidFill>
              </a:rPr>
              <a:t>sozialtherapeutischen</a:t>
            </a:r>
            <a:r>
              <a:rPr lang="de-DE" sz="1700" dirty="0" smtClean="0"/>
              <a:t> Ansatz, der die Themen der </a:t>
            </a:r>
            <a:r>
              <a:rPr lang="de-DE" sz="1700" dirty="0" smtClean="0">
                <a:solidFill>
                  <a:schemeClr val="accent2"/>
                </a:solidFill>
              </a:rPr>
              <a:t>sozialen Integration </a:t>
            </a:r>
            <a:r>
              <a:rPr lang="de-DE" sz="1700" dirty="0" smtClean="0"/>
              <a:t>durch </a:t>
            </a:r>
            <a:r>
              <a:rPr lang="de-DE" sz="1700" dirty="0" smtClean="0">
                <a:solidFill>
                  <a:schemeClr val="accent2"/>
                </a:solidFill>
              </a:rPr>
              <a:t>intensive Einbeziehung der Umgebung, soziale Netzwerkarbeit </a:t>
            </a:r>
            <a:r>
              <a:rPr lang="de-DE" sz="1700" dirty="0" smtClean="0"/>
              <a:t>und durch professionelle </a:t>
            </a:r>
            <a:r>
              <a:rPr lang="de-DE" sz="1700" dirty="0" smtClean="0">
                <a:solidFill>
                  <a:schemeClr val="accent2"/>
                </a:solidFill>
              </a:rPr>
              <a:t>Soziale Unterstützung </a:t>
            </a:r>
            <a:r>
              <a:rPr lang="de-DE" sz="1700" dirty="0" smtClean="0"/>
              <a:t>in der direkten Beratungs- und Unterstützungsarbeit mit Klienten vor dem Hintergrund der </a:t>
            </a:r>
            <a:r>
              <a:rPr lang="de-DE" sz="1700" dirty="0" smtClean="0">
                <a:solidFill>
                  <a:schemeClr val="accent2"/>
                </a:solidFill>
              </a:rPr>
              <a:t>Soziogenese</a:t>
            </a:r>
            <a:r>
              <a:rPr lang="de-DE" sz="1700" dirty="0" smtClean="0"/>
              <a:t> von Belastungen, Störungen und Erkrankungen fokussiert“ (Pauls 2013:19).</a:t>
            </a:r>
          </a:p>
          <a:p>
            <a:pPr marL="0" indent="0">
              <a:buNone/>
            </a:pPr>
            <a:r>
              <a:rPr lang="de-DE" sz="1700" dirty="0" smtClean="0"/>
              <a:t>…</a:t>
            </a:r>
            <a:endParaRPr lang="de-DE" sz="1700" dirty="0"/>
          </a:p>
        </p:txBody>
      </p:sp>
      <p:sp>
        <p:nvSpPr>
          <p:cNvPr id="5" name="Datumsplatzhalter 4"/>
          <p:cNvSpPr>
            <a:spLocks noGrp="1"/>
          </p:cNvSpPr>
          <p:nvPr>
            <p:ph type="dt" sz="half" idx="10"/>
          </p:nvPr>
        </p:nvSpPr>
        <p:spPr/>
        <p:txBody>
          <a:bodyPr/>
          <a:lstStyle/>
          <a:p>
            <a:r>
              <a:rPr lang="de-DE" smtClean="0"/>
              <a:t>AGpR, Viersen, 10. Oktober 2019</a:t>
            </a:r>
            <a:endParaRPr lang="de-DE"/>
          </a:p>
        </p:txBody>
      </p:sp>
      <p:sp>
        <p:nvSpPr>
          <p:cNvPr id="6" name="Fußzeilenplatzhalter 5"/>
          <p:cNvSpPr>
            <a:spLocks noGrp="1"/>
          </p:cNvSpPr>
          <p:nvPr>
            <p:ph type="ftr" sz="quarter" idx="11"/>
          </p:nvPr>
        </p:nvSpPr>
        <p:spPr/>
        <p:txBody>
          <a:bodyPr/>
          <a:lstStyle/>
          <a:p>
            <a:r>
              <a:rPr lang="de-DE" smtClean="0"/>
              <a:t>Löwenstein: Von der Psyche zur Gemeinschaft.</a:t>
            </a:r>
            <a:endParaRPr lang="de-DE"/>
          </a:p>
        </p:txBody>
      </p:sp>
      <p:sp>
        <p:nvSpPr>
          <p:cNvPr id="7" name="Foliennummernplatzhalter 6"/>
          <p:cNvSpPr>
            <a:spLocks noGrp="1"/>
          </p:cNvSpPr>
          <p:nvPr>
            <p:ph type="sldNum" sz="quarter" idx="12"/>
          </p:nvPr>
        </p:nvSpPr>
        <p:spPr/>
        <p:txBody>
          <a:bodyPr/>
          <a:lstStyle/>
          <a:p>
            <a:fld id="{134E5D34-F008-4D03-B214-D420D45A42EB}" type="slidenum">
              <a:rPr lang="de-DE" smtClean="0"/>
              <a:t>9</a:t>
            </a:fld>
            <a:endParaRPr lang="de-DE"/>
          </a:p>
        </p:txBody>
      </p:sp>
    </p:spTree>
    <p:extLst>
      <p:ext uri="{BB962C8B-B14F-4D97-AF65-F5344CB8AC3E}">
        <p14:creationId xmlns:p14="http://schemas.microsoft.com/office/powerpoint/2010/main" val="1461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Dividende</Template>
  <TotalTime>0</TotalTime>
  <Words>1681</Words>
  <Application>Microsoft Office PowerPoint</Application>
  <PresentationFormat>Benutzerdefiniert</PresentationFormat>
  <Paragraphs>233</Paragraphs>
  <Slides>17</Slides>
  <Notes>0</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Dividende</vt:lpstr>
      <vt:lpstr>„Von der Psyche zur Gemeinschaft.  Was eine soziale Psychiatrie anders macht  … oder machen könnte.“</vt:lpstr>
      <vt:lpstr>… Ein Wort vorweg: Danke!</vt:lpstr>
      <vt:lpstr>Was ist …</vt:lpstr>
      <vt:lpstr>Sozialpsychiatrie ist eine Gesinnung, keine Wissenschaft.  Sozialpsychiatrie ist nur eine gute Absicht.  Sozialpsychiatrie ist eine empirische Wissenschaft</vt:lpstr>
      <vt:lpstr>Es gibt sozialpsychiatrische Wissenschaft.</vt:lpstr>
      <vt:lpstr>Psychiatrie muss immer Sozialpsychiatrie sein.</vt:lpstr>
      <vt:lpstr>Fachwissenschaftliche Hegemonie vs. Transdisziplinarität</vt:lpstr>
      <vt:lpstr>Sozialpsychiatrie ist …</vt:lpstr>
      <vt:lpstr>Transdisziplinarität und relationale Perspektiven</vt:lpstr>
      <vt:lpstr>Gemeindepsychiatrische forschung zu Teilhabe und sozialer Unterstützung: ein Beispiel (Hoffmann 2014; Löwenstein 2017)</vt:lpstr>
      <vt:lpstr>Der lebensweltliche Sinn: Narrative Daten</vt:lpstr>
      <vt:lpstr>Die Vielfalt Sozialer Netzwerke und unterschiedlicher Lebenslagen</vt:lpstr>
      <vt:lpstr>Sozialpsychiatrie ist an der Lebenswelt orientiert</vt:lpstr>
      <vt:lpstr>Aber wie kommt die Wissenschaft in die Lebenswelt?  Die Soziale Diagnose</vt:lpstr>
      <vt:lpstr>Psychiatrie muss immer Sozialpsychiatrie sein.  Ein vorläufiges Fazit.</vt:lpstr>
      <vt:lpstr>Literatur 1/2</vt:lpstr>
      <vt:lpstr>Literatur 2/2</vt:lpstr>
    </vt:vector>
  </TitlesOfParts>
  <Company>Katholische Fachhoschule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Heiko Löwenstein</dc:creator>
  <cp:lastModifiedBy>Katja Marx</cp:lastModifiedBy>
  <cp:revision>37</cp:revision>
  <cp:lastPrinted>2019-10-10T07:28:22Z</cp:lastPrinted>
  <dcterms:created xsi:type="dcterms:W3CDTF">2019-10-06T13:12:01Z</dcterms:created>
  <dcterms:modified xsi:type="dcterms:W3CDTF">2019-10-11T10:14:36Z</dcterms:modified>
</cp:coreProperties>
</file>